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8" r:id="rId4"/>
  </p:sldMasterIdLst>
  <p:notesMasterIdLst>
    <p:notesMasterId r:id="rId29"/>
  </p:notesMasterIdLst>
  <p:sldIdLst>
    <p:sldId id="256" r:id="rId5"/>
    <p:sldId id="258" r:id="rId6"/>
    <p:sldId id="259" r:id="rId7"/>
    <p:sldId id="268" r:id="rId8"/>
    <p:sldId id="284" r:id="rId9"/>
    <p:sldId id="281" r:id="rId10"/>
    <p:sldId id="283" r:id="rId11"/>
    <p:sldId id="282" r:id="rId12"/>
    <p:sldId id="285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9" r:id="rId22"/>
    <p:sldId id="300" r:id="rId23"/>
    <p:sldId id="301" r:id="rId24"/>
    <p:sldId id="298" r:id="rId25"/>
    <p:sldId id="261" r:id="rId26"/>
    <p:sldId id="287" r:id="rId27"/>
    <p:sldId id="289" r:id="rId28"/>
  </p:sldIdLst>
  <p:sldSz cx="12192000" cy="6858000"/>
  <p:notesSz cx="6858000" cy="9144000"/>
  <p:embeddedFontLst>
    <p:embeddedFont>
      <p:font typeface="Abril Fatface" panose="02000503000000020003" pitchFamily="2" charset="0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Roboto Mono" panose="00000009000000000000" pitchFamily="49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93"/>
    <p:restoredTop sz="68437"/>
  </p:normalViewPr>
  <p:slideViewPr>
    <p:cSldViewPr snapToGrid="0">
      <p:cViewPr varScale="1">
        <p:scale>
          <a:sx n="66" d="100"/>
          <a:sy n="66" d="100"/>
        </p:scale>
        <p:origin x="1024" y="3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28" d="100"/>
          <a:sy n="128" d="100"/>
        </p:scale>
        <p:origin x="444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0.fntdata"/><Relationship Id="rId21" Type="http://schemas.openxmlformats.org/officeDocument/2006/relationships/slide" Target="slides/slide17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a4d1c76c4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3a4d1c76c4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15433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58975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046090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2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1c3728c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1c3728c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77483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1c3728c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1c3728c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65693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1c3728c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1c3728c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8084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1c3728c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1c3728c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39395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7280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1c3728c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1c3728c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5134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1c3728c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1c3728c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68266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a4d1c76c4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3a4d1c76c4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DNS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vital</a:t>
            </a:r>
            <a:r>
              <a:rPr lang="it-IT" dirty="0"/>
              <a:t> for the internet, so </a:t>
            </a:r>
            <a:r>
              <a:rPr lang="it-IT" dirty="0" err="1"/>
              <a:t>protecting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from </a:t>
            </a:r>
            <a:r>
              <a:rPr lang="it-IT" dirty="0" err="1"/>
              <a:t>DDoS</a:t>
            </a:r>
            <a:r>
              <a:rPr lang="it-IT" dirty="0"/>
              <a:t> and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type</a:t>
            </a:r>
            <a:r>
              <a:rPr lang="it-IT" dirty="0"/>
              <a:t> of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crucial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To </a:t>
            </a:r>
            <a:r>
              <a:rPr lang="it-IT" dirty="0" err="1"/>
              <a:t>achieve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mitigations</a:t>
            </a:r>
            <a:r>
              <a:rPr lang="it-IT" dirty="0"/>
              <a:t> </a:t>
            </a:r>
            <a:r>
              <a:rPr lang="it-IT" dirty="0" err="1"/>
              <a:t>measures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deployed</a:t>
            </a:r>
            <a:r>
              <a:rPr lang="it-IT" dirty="0"/>
              <a:t> </a:t>
            </a:r>
            <a:r>
              <a:rPr lang="it-IT" dirty="0" err="1"/>
              <a:t>across</a:t>
            </a:r>
            <a:r>
              <a:rPr lang="it-IT" dirty="0"/>
              <a:t> the </a:t>
            </a:r>
            <a:r>
              <a:rPr lang="it-IT" dirty="0" err="1"/>
              <a:t>years</a:t>
            </a:r>
            <a:r>
              <a:rPr lang="it-IT" dirty="0"/>
              <a:t> and </a:t>
            </a:r>
            <a:r>
              <a:rPr lang="it-IT" dirty="0" err="1"/>
              <a:t>we</a:t>
            </a:r>
            <a:r>
              <a:rPr lang="it-IT" dirty="0"/>
              <a:t> are gonna </a:t>
            </a:r>
            <a:r>
              <a:rPr lang="it-IT" dirty="0" err="1"/>
              <a:t>see</a:t>
            </a:r>
            <a:r>
              <a:rPr lang="it-IT" dirty="0"/>
              <a:t> some of </a:t>
            </a:r>
            <a:r>
              <a:rPr lang="it-IT" dirty="0" err="1"/>
              <a:t>them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section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7692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They</a:t>
            </a:r>
            <a:r>
              <a:rPr lang="it-IT" dirty="0"/>
              <a:t> can be </a:t>
            </a:r>
            <a:r>
              <a:rPr lang="it-IT" dirty="0" err="1"/>
              <a:t>roughly</a:t>
            </a:r>
            <a:r>
              <a:rPr lang="it-IT" dirty="0"/>
              <a:t> </a:t>
            </a:r>
            <a:r>
              <a:rPr lang="it-IT" dirty="0" err="1"/>
              <a:t>classified</a:t>
            </a:r>
            <a:r>
              <a:rPr lang="it-IT" dirty="0"/>
              <a:t> in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Proactive</a:t>
            </a:r>
            <a:r>
              <a:rPr lang="it-IT" dirty="0"/>
              <a:t> </a:t>
            </a:r>
            <a:r>
              <a:rPr lang="it-IT" dirty="0" err="1"/>
              <a:t>measures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tries</a:t>
            </a:r>
            <a:r>
              <a:rPr lang="it-IT" dirty="0"/>
              <a:t> to </a:t>
            </a:r>
            <a:r>
              <a:rPr lang="it-IT" dirty="0" err="1"/>
              <a:t>prevent</a:t>
            </a:r>
            <a:r>
              <a:rPr lang="it-IT" dirty="0"/>
              <a:t> and </a:t>
            </a:r>
            <a:r>
              <a:rPr lang="it-IT" dirty="0" err="1"/>
              <a:t>avoid</a:t>
            </a:r>
            <a:r>
              <a:rPr lang="it-IT" dirty="0"/>
              <a:t> the </a:t>
            </a:r>
            <a:r>
              <a:rPr lang="it-IT" dirty="0" err="1"/>
              <a:t>attack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Reactive</a:t>
            </a:r>
            <a:r>
              <a:rPr lang="it-IT" dirty="0"/>
              <a:t> </a:t>
            </a:r>
            <a:r>
              <a:rPr lang="it-IT" dirty="0" err="1"/>
              <a:t>measures</a:t>
            </a:r>
            <a:r>
              <a:rPr lang="it-IT" dirty="0"/>
              <a:t> </a:t>
            </a:r>
            <a:r>
              <a:rPr lang="it-IT" dirty="0" err="1"/>
              <a:t>aimed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identifying</a:t>
            </a:r>
            <a:r>
              <a:rPr lang="it-IT" dirty="0"/>
              <a:t> and stop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soon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the </a:t>
            </a:r>
            <a:r>
              <a:rPr lang="it-IT" dirty="0" err="1"/>
              <a:t>attack</a:t>
            </a:r>
            <a:r>
              <a:rPr lang="it-IT" dirty="0"/>
              <a:t>, </a:t>
            </a:r>
            <a:r>
              <a:rPr lang="it-IT" dirty="0" err="1"/>
              <a:t>while</a:t>
            </a:r>
            <a:r>
              <a:rPr lang="it-IT" dirty="0"/>
              <a:t> </a:t>
            </a:r>
            <a:r>
              <a:rPr lang="it-IT" dirty="0" err="1"/>
              <a:t>increasing</a:t>
            </a:r>
            <a:r>
              <a:rPr lang="it-IT" dirty="0"/>
              <a:t> the system </a:t>
            </a:r>
            <a:r>
              <a:rPr lang="it-IT" dirty="0" err="1"/>
              <a:t>resilience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Read the </a:t>
            </a:r>
            <a:r>
              <a:rPr lang="it-IT" dirty="0" err="1"/>
              <a:t>measures</a:t>
            </a:r>
            <a:r>
              <a:rPr lang="it-IT" dirty="0"/>
              <a:t>.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a073618e60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a073618e60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idea </a:t>
            </a:r>
            <a:r>
              <a:rPr lang="it-IT" dirty="0" err="1"/>
              <a:t>behind</a:t>
            </a:r>
            <a:r>
              <a:rPr lang="it-IT" dirty="0"/>
              <a:t> the rate </a:t>
            </a:r>
            <a:r>
              <a:rPr lang="it-IT" dirty="0" err="1"/>
              <a:t>limiting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limit</a:t>
            </a:r>
            <a:r>
              <a:rPr lang="it-IT" dirty="0"/>
              <a:t> </a:t>
            </a:r>
            <a:r>
              <a:rPr lang="it-IT" dirty="0" err="1"/>
              <a:t>th</a:t>
            </a:r>
            <a:r>
              <a:rPr lang="it-IT" dirty="0"/>
              <a:t> </a:t>
            </a:r>
            <a:r>
              <a:rPr lang="it-IT" dirty="0" err="1"/>
              <a:t>enumber</a:t>
            </a:r>
            <a:r>
              <a:rPr lang="it-IT" dirty="0"/>
              <a:t> of </a:t>
            </a:r>
            <a:r>
              <a:rPr lang="it-IT" dirty="0" err="1"/>
              <a:t>response</a:t>
            </a:r>
            <a:r>
              <a:rPr lang="it-IT" dirty="0"/>
              <a:t> a server can </a:t>
            </a:r>
            <a:r>
              <a:rPr lang="it-IT" dirty="0" err="1"/>
              <a:t>provide</a:t>
            </a:r>
            <a:r>
              <a:rPr lang="it-IT" dirty="0"/>
              <a:t> to a </a:t>
            </a:r>
            <a:r>
              <a:rPr lang="it-IT" dirty="0" err="1"/>
              <a:t>given</a:t>
            </a:r>
            <a:r>
              <a:rPr lang="it-IT" dirty="0"/>
              <a:t> IP. </a:t>
            </a:r>
            <a:r>
              <a:rPr lang="it-IT" dirty="0" err="1"/>
              <a:t>That</a:t>
            </a:r>
            <a:r>
              <a:rPr lang="it-IT" dirty="0"/>
              <a:t> way the server can stop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answer</a:t>
            </a:r>
            <a:r>
              <a:rPr lang="it-IT" dirty="0"/>
              <a:t> to the </a:t>
            </a:r>
            <a:r>
              <a:rPr lang="it-IT" dirty="0" err="1"/>
              <a:t>spoofed</a:t>
            </a:r>
            <a:r>
              <a:rPr lang="it-IT" dirty="0"/>
              <a:t> IP and the </a:t>
            </a:r>
            <a:r>
              <a:rPr lang="it-IT" dirty="0" err="1"/>
              <a:t>reflection</a:t>
            </a:r>
            <a:r>
              <a:rPr lang="it-IT" dirty="0"/>
              <a:t> </a:t>
            </a:r>
            <a:r>
              <a:rPr lang="it-IT" dirty="0" err="1"/>
              <a:t>effect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mitigated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regard</a:t>
            </a:r>
            <a:r>
              <a:rPr lang="it-IT" dirty="0"/>
              <a:t> the </a:t>
            </a:r>
            <a:r>
              <a:rPr lang="it-IT" dirty="0" err="1"/>
              <a:t>trusted</a:t>
            </a:r>
            <a:r>
              <a:rPr lang="it-IT" dirty="0"/>
              <a:t> sources the idea </a:t>
            </a:r>
            <a:r>
              <a:rPr lang="it-IT" dirty="0" err="1"/>
              <a:t>is</a:t>
            </a:r>
            <a:r>
              <a:rPr lang="it-IT" dirty="0"/>
              <a:t> to create a </a:t>
            </a:r>
            <a:r>
              <a:rPr lang="it-IT" dirty="0" err="1"/>
              <a:t>whitelist</a:t>
            </a:r>
            <a:r>
              <a:rPr lang="it-IT" dirty="0"/>
              <a:t> of IP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legitimated</a:t>
            </a:r>
            <a:r>
              <a:rPr lang="it-IT" dirty="0"/>
              <a:t> to </a:t>
            </a:r>
            <a:r>
              <a:rPr lang="it-IT" dirty="0" err="1"/>
              <a:t>send</a:t>
            </a:r>
            <a:r>
              <a:rPr lang="it-IT" dirty="0"/>
              <a:t> queries to the DNS server.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Thereby</a:t>
            </a:r>
            <a:r>
              <a:rPr lang="it-IT" dirty="0"/>
              <a:t>, the </a:t>
            </a:r>
            <a:r>
              <a:rPr lang="it-IT" dirty="0" err="1"/>
              <a:t>number</a:t>
            </a:r>
            <a:r>
              <a:rPr lang="it-IT" dirty="0"/>
              <a:t> of IP </a:t>
            </a:r>
            <a:r>
              <a:rPr lang="it-IT" dirty="0" err="1"/>
              <a:t>that</a:t>
            </a:r>
            <a:r>
              <a:rPr lang="it-IT" dirty="0"/>
              <a:t> can be </a:t>
            </a:r>
            <a:r>
              <a:rPr lang="it-IT" dirty="0" err="1"/>
              <a:t>spoofed</a:t>
            </a:r>
            <a:r>
              <a:rPr lang="it-IT" dirty="0"/>
              <a:t> to </a:t>
            </a:r>
            <a:r>
              <a:rPr lang="it-IT" dirty="0" err="1"/>
              <a:t>perform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reduced</a:t>
            </a:r>
            <a:r>
              <a:rPr lang="it-IT" dirty="0"/>
              <a:t> and </a:t>
            </a:r>
            <a:r>
              <a:rPr lang="it-IT" dirty="0" err="1"/>
              <a:t>consequentely</a:t>
            </a:r>
            <a:r>
              <a:rPr lang="it-IT" dirty="0"/>
              <a:t> the </a:t>
            </a:r>
            <a:r>
              <a:rPr lang="it-IT" dirty="0" err="1"/>
              <a:t>probability</a:t>
            </a:r>
            <a:r>
              <a:rPr lang="it-IT" dirty="0"/>
              <a:t> of an </a:t>
            </a:r>
            <a:r>
              <a:rPr lang="it-IT" dirty="0" err="1"/>
              <a:t>attack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the risk of the </a:t>
            </a:r>
            <a:r>
              <a:rPr lang="it-IT" dirty="0" err="1"/>
              <a:t>trusted</a:t>
            </a:r>
            <a:r>
              <a:rPr lang="it-IT" dirty="0"/>
              <a:t> IP to be </a:t>
            </a:r>
            <a:r>
              <a:rPr lang="it-IT" dirty="0" err="1"/>
              <a:t>spoofed</a:t>
            </a:r>
            <a:r>
              <a:rPr lang="it-IT" dirty="0"/>
              <a:t>, so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a </a:t>
            </a:r>
            <a:r>
              <a:rPr lang="it-IT" dirty="0" err="1"/>
              <a:t>foolproof</a:t>
            </a:r>
            <a:r>
              <a:rPr lang="it-IT" dirty="0"/>
              <a:t> </a:t>
            </a:r>
            <a:r>
              <a:rPr lang="it-IT" dirty="0" err="1"/>
              <a:t>measure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Lastly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to set firewall to control and filter </a:t>
            </a:r>
            <a:r>
              <a:rPr lang="it-IT" dirty="0" err="1"/>
              <a:t>traffic</a:t>
            </a:r>
            <a:r>
              <a:rPr lang="it-IT" dirty="0"/>
              <a:t> to </a:t>
            </a:r>
            <a:r>
              <a:rPr lang="it-IT" dirty="0" err="1"/>
              <a:t>block</a:t>
            </a:r>
            <a:r>
              <a:rPr lang="it-IT" dirty="0"/>
              <a:t> the queries and </a:t>
            </a:r>
            <a:r>
              <a:rPr lang="it-IT" dirty="0" err="1"/>
              <a:t>prevent</a:t>
            </a:r>
            <a:r>
              <a:rPr lang="it-IT" dirty="0"/>
              <a:t> the </a:t>
            </a:r>
            <a:r>
              <a:rPr lang="it-IT" dirty="0" err="1"/>
              <a:t>attack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88145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a073618e60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a073618e60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Here are some </a:t>
            </a:r>
            <a:r>
              <a:rPr lang="it-IT" dirty="0" err="1"/>
              <a:t>reactive</a:t>
            </a:r>
            <a:r>
              <a:rPr lang="it-IT" dirty="0"/>
              <a:t> </a:t>
            </a:r>
            <a:r>
              <a:rPr lang="it-IT" dirty="0" err="1"/>
              <a:t>measures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first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anycast</a:t>
            </a:r>
            <a:r>
              <a:rPr lang="it-IT" dirty="0"/>
              <a:t> </a:t>
            </a:r>
            <a:r>
              <a:rPr lang="it-IT" dirty="0" err="1"/>
              <a:t>scheme</a:t>
            </a:r>
            <a:r>
              <a:rPr lang="it-IT" dirty="0"/>
              <a:t>. The idea </a:t>
            </a:r>
            <a:r>
              <a:rPr lang="it-IT" dirty="0" err="1"/>
              <a:t>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to create </a:t>
            </a:r>
            <a:r>
              <a:rPr lang="it-IT" dirty="0" err="1"/>
              <a:t>replicas</a:t>
            </a:r>
            <a:r>
              <a:rPr lang="it-IT" dirty="0"/>
              <a:t> of the server </a:t>
            </a:r>
            <a:r>
              <a:rPr lang="it-IT" dirty="0" err="1"/>
              <a:t>all</a:t>
            </a:r>
            <a:r>
              <a:rPr lang="it-IT" dirty="0"/>
              <a:t> with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logical</a:t>
            </a:r>
            <a:r>
              <a:rPr lang="it-IT" dirty="0"/>
              <a:t> IP and use the </a:t>
            </a:r>
            <a:r>
              <a:rPr lang="it-IT" dirty="0" err="1"/>
              <a:t>anycast</a:t>
            </a:r>
            <a:r>
              <a:rPr lang="it-IT" dirty="0"/>
              <a:t> </a:t>
            </a:r>
            <a:r>
              <a:rPr lang="it-IT" dirty="0" err="1"/>
              <a:t>scheme</a:t>
            </a:r>
            <a:r>
              <a:rPr lang="it-IT" dirty="0"/>
              <a:t> to </a:t>
            </a:r>
            <a:r>
              <a:rPr lang="it-IT" dirty="0" err="1"/>
              <a:t>choose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time the best server </a:t>
            </a:r>
            <a:r>
              <a:rPr lang="it-IT" dirty="0" err="1"/>
              <a:t>according</a:t>
            </a:r>
            <a:r>
              <a:rPr lang="it-IT" dirty="0"/>
              <a:t> to some </a:t>
            </a:r>
            <a:r>
              <a:rPr lang="it-IT" dirty="0" err="1"/>
              <a:t>criteria</a:t>
            </a:r>
            <a:r>
              <a:rPr lang="it-IT" dirty="0"/>
              <a:t> (like </a:t>
            </a:r>
            <a:r>
              <a:rPr lang="it-IT" dirty="0" err="1"/>
              <a:t>availability</a:t>
            </a:r>
            <a:r>
              <a:rPr lang="it-IT" dirty="0"/>
              <a:t> and </a:t>
            </a:r>
            <a:r>
              <a:rPr lang="it-IT" dirty="0" err="1"/>
              <a:t>traffic</a:t>
            </a:r>
            <a:r>
              <a:rPr lang="it-IT" dirty="0"/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Thereby</a:t>
            </a:r>
            <a:r>
              <a:rPr lang="it-IT" dirty="0"/>
              <a:t>, the </a:t>
            </a:r>
            <a:r>
              <a:rPr lang="it-IT" dirty="0" err="1"/>
              <a:t>attacker</a:t>
            </a:r>
            <a:r>
              <a:rPr lang="it-IT" dirty="0"/>
              <a:t>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to </a:t>
            </a:r>
            <a:r>
              <a:rPr lang="it-IT" dirty="0" err="1"/>
              <a:t>run</a:t>
            </a:r>
            <a:r>
              <a:rPr lang="it-IT" dirty="0"/>
              <a:t> out of service </a:t>
            </a:r>
            <a:r>
              <a:rPr lang="it-IT" dirty="0" err="1"/>
              <a:t>all</a:t>
            </a:r>
            <a:r>
              <a:rPr lang="it-IT" dirty="0"/>
              <a:t> the server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becomes</a:t>
            </a:r>
            <a:r>
              <a:rPr lang="it-IT" dirty="0"/>
              <a:t> more </a:t>
            </a:r>
            <a:r>
              <a:rPr lang="it-IT" dirty="0" err="1"/>
              <a:t>diffucult</a:t>
            </a:r>
            <a:r>
              <a:rPr lang="it-IT" dirty="0"/>
              <a:t> the </a:t>
            </a:r>
            <a:r>
              <a:rPr lang="it-IT" dirty="0" err="1"/>
              <a:t>higher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servers.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With machine learning the idea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train</a:t>
            </a:r>
            <a:r>
              <a:rPr lang="it-IT" dirty="0"/>
              <a:t> some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algorithms</a:t>
            </a:r>
            <a:r>
              <a:rPr lang="it-IT" dirty="0"/>
              <a:t> like SVM, NN and </a:t>
            </a:r>
            <a:r>
              <a:rPr lang="it-IT" dirty="0" err="1"/>
              <a:t>trees</a:t>
            </a:r>
            <a:r>
              <a:rPr lang="it-IT" dirty="0"/>
              <a:t> (random </a:t>
            </a:r>
            <a:r>
              <a:rPr lang="it-IT" dirty="0" err="1"/>
              <a:t>forests</a:t>
            </a:r>
            <a:r>
              <a:rPr lang="it-IT" dirty="0"/>
              <a:t>) to discriminate </a:t>
            </a:r>
            <a:r>
              <a:rPr lang="it-IT" dirty="0" err="1"/>
              <a:t>between</a:t>
            </a:r>
            <a:r>
              <a:rPr lang="it-IT" dirty="0"/>
              <a:t> an </a:t>
            </a:r>
            <a:r>
              <a:rPr lang="it-IT" dirty="0" err="1"/>
              <a:t>attack</a:t>
            </a:r>
            <a:r>
              <a:rPr lang="it-IT" dirty="0"/>
              <a:t> situation and a </a:t>
            </a:r>
            <a:r>
              <a:rPr lang="it-IT" dirty="0" err="1"/>
              <a:t>legitimate</a:t>
            </a:r>
            <a:r>
              <a:rPr lang="it-IT" dirty="0"/>
              <a:t> one, </a:t>
            </a:r>
            <a:r>
              <a:rPr lang="it-IT" dirty="0" err="1"/>
              <a:t>according</a:t>
            </a:r>
            <a:r>
              <a:rPr lang="it-IT" dirty="0"/>
              <a:t> to some features </a:t>
            </a:r>
            <a:r>
              <a:rPr lang="it-IT" dirty="0" err="1"/>
              <a:t>extracted</a:t>
            </a:r>
            <a:r>
              <a:rPr lang="it-IT" dirty="0"/>
              <a:t> from the queries.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recently</a:t>
            </a:r>
            <a:r>
              <a:rPr lang="it-IT" dirty="0"/>
              <a:t> </a:t>
            </a:r>
            <a:r>
              <a:rPr lang="it-IT" dirty="0" err="1"/>
              <a:t>shown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an </a:t>
            </a:r>
            <a:r>
              <a:rPr lang="it-IT" dirty="0" err="1"/>
              <a:t>adversarial</a:t>
            </a:r>
            <a:r>
              <a:rPr lang="it-IT" dirty="0"/>
              <a:t> </a:t>
            </a:r>
            <a:r>
              <a:rPr lang="it-IT" dirty="0" err="1"/>
              <a:t>approach</a:t>
            </a:r>
            <a:r>
              <a:rPr lang="it-IT" dirty="0"/>
              <a:t> the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 can be </a:t>
            </a:r>
            <a:r>
              <a:rPr lang="it-IT" dirty="0" err="1"/>
              <a:t>fooled</a:t>
            </a:r>
            <a:r>
              <a:rPr lang="it-IT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apporach</a:t>
            </a:r>
            <a:r>
              <a:rPr lang="it-IT" dirty="0"/>
              <a:t> </a:t>
            </a:r>
            <a:r>
              <a:rPr lang="it-IT" dirty="0" err="1"/>
              <a:t>conists</a:t>
            </a:r>
            <a:r>
              <a:rPr lang="it-IT" dirty="0"/>
              <a:t> in </a:t>
            </a:r>
            <a:r>
              <a:rPr lang="it-IT" dirty="0" err="1"/>
              <a:t>taking</a:t>
            </a:r>
            <a:r>
              <a:rPr lang="it-IT" dirty="0"/>
              <a:t> a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netowrk</a:t>
            </a:r>
            <a:r>
              <a:rPr lang="it-IT" dirty="0"/>
              <a:t>, the </a:t>
            </a:r>
            <a:r>
              <a:rPr lang="it-IT" dirty="0" err="1"/>
              <a:t>classifier</a:t>
            </a:r>
            <a:r>
              <a:rPr lang="it-IT" dirty="0"/>
              <a:t> and </a:t>
            </a:r>
            <a:r>
              <a:rPr lang="it-IT" dirty="0" err="1"/>
              <a:t>another</a:t>
            </a:r>
            <a:r>
              <a:rPr lang="it-IT" dirty="0"/>
              <a:t> </a:t>
            </a:r>
            <a:r>
              <a:rPr lang="it-IT" dirty="0" err="1"/>
              <a:t>challenging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network can </a:t>
            </a:r>
            <a:r>
              <a:rPr lang="it-IT" dirty="0" err="1"/>
              <a:t>learn</a:t>
            </a:r>
            <a:r>
              <a:rPr lang="it-IT" dirty="0"/>
              <a:t> to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change</a:t>
            </a:r>
            <a:r>
              <a:rPr lang="it-IT" dirty="0"/>
              <a:t> the features to </a:t>
            </a:r>
            <a:r>
              <a:rPr lang="it-IT" dirty="0" err="1"/>
              <a:t>fool</a:t>
            </a:r>
            <a:r>
              <a:rPr lang="it-IT" dirty="0"/>
              <a:t> the </a:t>
            </a:r>
            <a:r>
              <a:rPr lang="it-IT" dirty="0" err="1"/>
              <a:t>classifier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idea of </a:t>
            </a:r>
            <a:r>
              <a:rPr lang="it-IT" dirty="0" err="1"/>
              <a:t>cahching</a:t>
            </a:r>
            <a:r>
              <a:rPr lang="it-IT" dirty="0"/>
              <a:t> </a:t>
            </a:r>
            <a:r>
              <a:rPr lang="it-IT" dirty="0" err="1"/>
              <a:t>behavior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keep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the </a:t>
            </a:r>
            <a:r>
              <a:rPr lang="it-IT" dirty="0" err="1"/>
              <a:t>cached</a:t>
            </a:r>
            <a:r>
              <a:rPr lang="it-IT" dirty="0"/>
              <a:t> entry </a:t>
            </a:r>
            <a:r>
              <a:rPr lang="it-IT" dirty="0" err="1"/>
              <a:t>when</a:t>
            </a:r>
            <a:r>
              <a:rPr lang="it-IT" dirty="0"/>
              <a:t> a </a:t>
            </a:r>
            <a:r>
              <a:rPr lang="it-IT" dirty="0" err="1"/>
              <a:t>relevant</a:t>
            </a:r>
            <a:r>
              <a:rPr lang="it-IT" dirty="0"/>
              <a:t> server </a:t>
            </a:r>
            <a:r>
              <a:rPr lang="it-IT" dirty="0" err="1"/>
              <a:t>is</a:t>
            </a:r>
            <a:r>
              <a:rPr lang="it-IT" dirty="0"/>
              <a:t> down, </a:t>
            </a:r>
            <a:r>
              <a:rPr lang="it-IT" dirty="0" err="1"/>
              <a:t>indipentely</a:t>
            </a:r>
            <a:r>
              <a:rPr lang="it-IT" dirty="0"/>
              <a:t> on the TTL. </a:t>
            </a:r>
            <a:r>
              <a:rPr lang="it-IT" dirty="0" err="1"/>
              <a:t>That</a:t>
            </a:r>
            <a:r>
              <a:rPr lang="it-IT" dirty="0"/>
              <a:t> way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an </a:t>
            </a:r>
            <a:r>
              <a:rPr lang="it-IT" dirty="0" err="1"/>
              <a:t>attack</a:t>
            </a:r>
            <a:r>
              <a:rPr lang="it-IT" dirty="0"/>
              <a:t> the </a:t>
            </a:r>
            <a:r>
              <a:rPr lang="it-IT" dirty="0" err="1"/>
              <a:t>cached</a:t>
            </a:r>
            <a:r>
              <a:rPr lang="it-IT" dirty="0"/>
              <a:t> entries can be </a:t>
            </a:r>
            <a:r>
              <a:rPr lang="it-IT" dirty="0" err="1"/>
              <a:t>served</a:t>
            </a:r>
            <a:r>
              <a:rPr lang="it-IT" dirty="0"/>
              <a:t>, </a:t>
            </a:r>
            <a:r>
              <a:rPr lang="it-IT" dirty="0" err="1"/>
              <a:t>increasing</a:t>
            </a:r>
            <a:r>
              <a:rPr lang="it-IT" dirty="0"/>
              <a:t> the </a:t>
            </a:r>
            <a:r>
              <a:rPr lang="it-IT" dirty="0" err="1"/>
              <a:t>resilience</a:t>
            </a:r>
            <a:r>
              <a:rPr lang="it-IT" dirty="0"/>
              <a:t> of the system.</a:t>
            </a:r>
          </a:p>
        </p:txBody>
      </p:sp>
    </p:spTree>
    <p:extLst>
      <p:ext uri="{BB962C8B-B14F-4D97-AF65-F5344CB8AC3E}">
        <p14:creationId xmlns:p14="http://schemas.microsoft.com/office/powerpoint/2010/main" val="3903945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seen</a:t>
            </a:r>
            <a:r>
              <a:rPr lang="it-IT" dirty="0"/>
              <a:t> from the first slide, </a:t>
            </a:r>
            <a:r>
              <a:rPr lang="it-IT" dirty="0" err="1"/>
              <a:t>our</a:t>
            </a:r>
            <a:r>
              <a:rPr lang="it-IT" dirty="0"/>
              <a:t> project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about</a:t>
            </a:r>
            <a:r>
              <a:rPr lang="it-IT" dirty="0"/>
              <a:t> the </a:t>
            </a:r>
            <a:r>
              <a:rPr lang="it-IT" dirty="0" err="1"/>
              <a:t>implmenetation</a:t>
            </a:r>
            <a:r>
              <a:rPr lang="it-IT" dirty="0"/>
              <a:t> of a </a:t>
            </a:r>
            <a:r>
              <a:rPr lang="it-IT" dirty="0" err="1"/>
              <a:t>DDoS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, </a:t>
            </a:r>
            <a:r>
              <a:rPr lang="it-IT" dirty="0" err="1"/>
              <a:t>specifically</a:t>
            </a:r>
            <a:r>
              <a:rPr lang="it-IT" dirty="0"/>
              <a:t> a DNS </a:t>
            </a:r>
            <a:r>
              <a:rPr lang="it-IT" dirty="0" err="1"/>
              <a:t>reflection</a:t>
            </a:r>
            <a:r>
              <a:rPr lang="it-IT" dirty="0"/>
              <a:t> and </a:t>
            </a:r>
            <a:r>
              <a:rPr lang="it-IT" dirty="0" err="1"/>
              <a:t>amplification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choice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made </a:t>
            </a:r>
            <a:r>
              <a:rPr lang="it-IT" dirty="0" err="1"/>
              <a:t>at</a:t>
            </a:r>
            <a:r>
              <a:rPr lang="it-IT" dirty="0"/>
              <a:t> random, </a:t>
            </a:r>
            <a:r>
              <a:rPr lang="it-IT" dirty="0" err="1"/>
              <a:t>instead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the </a:t>
            </a:r>
            <a:r>
              <a:rPr lang="it-IT" dirty="0" err="1"/>
              <a:t>result</a:t>
            </a:r>
            <a:r>
              <a:rPr lang="it-IT" dirty="0"/>
              <a:t> of a </a:t>
            </a:r>
            <a:r>
              <a:rPr lang="it-IT" dirty="0" err="1"/>
              <a:t>selection</a:t>
            </a:r>
            <a:r>
              <a:rPr lang="it-IT" dirty="0"/>
              <a:t> and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In the </a:t>
            </a:r>
            <a:r>
              <a:rPr lang="it-IT" dirty="0" err="1"/>
              <a:t>next</a:t>
            </a:r>
            <a:r>
              <a:rPr lang="it-IT" dirty="0"/>
              <a:t> slides </a:t>
            </a:r>
            <a:r>
              <a:rPr lang="it-IT" dirty="0" err="1"/>
              <a:t>i'm</a:t>
            </a:r>
            <a:r>
              <a:rPr lang="it-IT" dirty="0"/>
              <a:t> gonna introduce </a:t>
            </a:r>
            <a:r>
              <a:rPr lang="it-IT" dirty="0" err="1"/>
              <a:t>you</a:t>
            </a:r>
            <a:r>
              <a:rPr lang="it-IT" dirty="0"/>
              <a:t> to the </a:t>
            </a:r>
            <a:r>
              <a:rPr lang="it-IT" dirty="0" err="1"/>
              <a:t>reasons</a:t>
            </a:r>
            <a:r>
              <a:rPr lang="it-IT" dirty="0"/>
              <a:t> </a:t>
            </a:r>
            <a:r>
              <a:rPr lang="it-IT" dirty="0" err="1"/>
              <a:t>behind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choice</a:t>
            </a:r>
            <a:r>
              <a:rPr lang="it-IT" dirty="0"/>
              <a:t> and </a:t>
            </a:r>
            <a:r>
              <a:rPr lang="it-IT" dirty="0" err="1"/>
              <a:t>we</a:t>
            </a:r>
            <a:r>
              <a:rPr lang="it-IT" dirty="0"/>
              <a:t> are gonna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briefly</a:t>
            </a:r>
            <a:r>
              <a:rPr lang="it-IT" dirty="0"/>
              <a:t> some </a:t>
            </a:r>
            <a:r>
              <a:rPr lang="it-IT" dirty="0" err="1"/>
              <a:t>kinds</a:t>
            </a:r>
            <a:r>
              <a:rPr lang="it-IT" dirty="0"/>
              <a:t> of </a:t>
            </a:r>
            <a:r>
              <a:rPr lang="it-IT" dirty="0" err="1"/>
              <a:t>DDoS</a:t>
            </a:r>
            <a:r>
              <a:rPr lang="it-IT" dirty="0"/>
              <a:t> </a:t>
            </a:r>
            <a:r>
              <a:rPr lang="it-IT" dirty="0" err="1"/>
              <a:t>attacks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11c3728c1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11c3728c1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started</a:t>
            </a:r>
            <a:r>
              <a:rPr lang="it-IT" dirty="0"/>
              <a:t> from the </a:t>
            </a:r>
            <a:r>
              <a:rPr lang="it-IT" dirty="0" err="1"/>
              <a:t>intention</a:t>
            </a:r>
            <a:r>
              <a:rPr lang="it-IT" dirty="0"/>
              <a:t> of </a:t>
            </a:r>
            <a:r>
              <a:rPr lang="it-IT" dirty="0" err="1"/>
              <a:t>simulating</a:t>
            </a:r>
            <a:r>
              <a:rPr lang="it-IT" dirty="0"/>
              <a:t> a </a:t>
            </a:r>
            <a:r>
              <a:rPr lang="it-IT" dirty="0" err="1"/>
              <a:t>DDoS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, </a:t>
            </a:r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from the figure,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ways in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type</a:t>
            </a:r>
            <a:r>
              <a:rPr lang="it-IT" dirty="0"/>
              <a:t> of </a:t>
            </a:r>
            <a:r>
              <a:rPr lang="it-IT" dirty="0" err="1"/>
              <a:t>attack</a:t>
            </a:r>
            <a:r>
              <a:rPr lang="it-IT" dirty="0"/>
              <a:t> can be </a:t>
            </a:r>
            <a:r>
              <a:rPr lang="it-IT" dirty="0" err="1"/>
              <a:t>performed</a:t>
            </a:r>
            <a:r>
              <a:rPr lang="it-IT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Our</a:t>
            </a:r>
            <a:r>
              <a:rPr lang="it-IT" dirty="0"/>
              <a:t> goal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of </a:t>
            </a:r>
            <a:r>
              <a:rPr lang="it-IT" dirty="0" err="1"/>
              <a:t>experimenting</a:t>
            </a:r>
            <a:r>
              <a:rPr lang="it-IT" dirty="0"/>
              <a:t> </a:t>
            </a:r>
            <a:r>
              <a:rPr lang="it-IT" dirty="0" err="1"/>
              <a:t>something</a:t>
            </a:r>
            <a:r>
              <a:rPr lang="it-IT" dirty="0"/>
              <a:t> </a:t>
            </a:r>
            <a:r>
              <a:rPr lang="it-IT" dirty="0" err="1"/>
              <a:t>commonly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in </a:t>
            </a:r>
            <a:r>
              <a:rPr lang="it-IT" dirty="0" err="1"/>
              <a:t>real</a:t>
            </a:r>
            <a:r>
              <a:rPr lang="it-IT" dirty="0"/>
              <a:t> word situations and </a:t>
            </a:r>
            <a:r>
              <a:rPr lang="it-IT" dirty="0" err="1"/>
              <a:t>not</a:t>
            </a:r>
            <a:r>
              <a:rPr lang="it-IT" dirty="0"/>
              <a:t> just in </a:t>
            </a:r>
            <a:r>
              <a:rPr lang="it-IT" dirty="0" err="1"/>
              <a:t>sporadic</a:t>
            </a:r>
            <a:r>
              <a:rPr lang="it-IT" dirty="0"/>
              <a:t> </a:t>
            </a:r>
            <a:r>
              <a:rPr lang="it-IT" dirty="0" err="1"/>
              <a:t>cases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1c3728c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1c3728c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discovered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according</a:t>
            </a:r>
            <a:r>
              <a:rPr lang="it-IT" dirty="0"/>
              <a:t> to a </a:t>
            </a:r>
            <a:r>
              <a:rPr lang="it-IT" dirty="0" err="1"/>
              <a:t>recent</a:t>
            </a:r>
            <a:r>
              <a:rPr lang="it-IT" dirty="0"/>
              <a:t> report by </a:t>
            </a:r>
            <a:r>
              <a:rPr lang="it-IT" dirty="0" err="1"/>
              <a:t>cloudflare</a:t>
            </a:r>
            <a:r>
              <a:rPr lang="it-IT" dirty="0"/>
              <a:t>, </a:t>
            </a:r>
            <a:r>
              <a:rPr lang="it-IT" dirty="0" err="1"/>
              <a:t>published</a:t>
            </a:r>
            <a:r>
              <a:rPr lang="it-IT" dirty="0"/>
              <a:t> in the first quarter of 2023, </a:t>
            </a:r>
            <a:r>
              <a:rPr lang="it-IT" dirty="0" err="1"/>
              <a:t>almost</a:t>
            </a:r>
            <a:r>
              <a:rPr lang="it-IT" dirty="0"/>
              <a:t> 1/3 of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DDoS</a:t>
            </a:r>
            <a:r>
              <a:rPr lang="it-IT" dirty="0"/>
              <a:t> </a:t>
            </a:r>
            <a:r>
              <a:rPr lang="it-IT" dirty="0" err="1"/>
              <a:t>attacks</a:t>
            </a:r>
            <a:r>
              <a:rPr lang="it-IT" dirty="0"/>
              <a:t> are DNS </a:t>
            </a:r>
            <a:r>
              <a:rPr lang="it-IT" dirty="0" err="1"/>
              <a:t>based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inside the sub-</a:t>
            </a:r>
            <a:r>
              <a:rPr lang="it-IT" dirty="0" err="1"/>
              <a:t>category</a:t>
            </a:r>
            <a:r>
              <a:rPr lang="it-IT" dirty="0"/>
              <a:t> of the </a:t>
            </a:r>
            <a:r>
              <a:rPr lang="it-IT" dirty="0" err="1"/>
              <a:t>dns-based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are </a:t>
            </a:r>
            <a:r>
              <a:rPr lang="it-IT" dirty="0" err="1"/>
              <a:t>several</a:t>
            </a:r>
            <a:r>
              <a:rPr lang="it-IT" dirty="0"/>
              <a:t> </a:t>
            </a:r>
            <a:r>
              <a:rPr lang="it-IT" dirty="0" err="1"/>
              <a:t>possibilites</a:t>
            </a:r>
            <a:r>
              <a:rPr lang="it-IT" dirty="0"/>
              <a:t> and </a:t>
            </a:r>
            <a:r>
              <a:rPr lang="it-IT" dirty="0" err="1"/>
              <a:t>here</a:t>
            </a:r>
            <a:r>
              <a:rPr lang="it-IT" dirty="0"/>
              <a:t> are </a:t>
            </a:r>
            <a:r>
              <a:rPr lang="it-IT" dirty="0" err="1"/>
              <a:t>listed</a:t>
            </a:r>
            <a:r>
              <a:rPr lang="it-IT" dirty="0"/>
              <a:t> the </a:t>
            </a:r>
            <a:r>
              <a:rPr lang="it-IT" dirty="0" err="1"/>
              <a:t>three</a:t>
            </a:r>
            <a:r>
              <a:rPr lang="it-IT" dirty="0"/>
              <a:t>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DNS query flood, TCP flood and DNS </a:t>
            </a:r>
            <a:r>
              <a:rPr lang="it-IT" dirty="0" err="1"/>
              <a:t>reflection</a:t>
            </a:r>
            <a:r>
              <a:rPr lang="it-IT" dirty="0"/>
              <a:t> and </a:t>
            </a:r>
            <a:r>
              <a:rPr lang="it-IT" dirty="0" err="1"/>
              <a:t>amplification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6498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DNS query flood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aimed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exahusting</a:t>
            </a:r>
            <a:r>
              <a:rPr lang="it-IT" dirty="0"/>
              <a:t> the target </a:t>
            </a:r>
            <a:r>
              <a:rPr lang="it-IT" dirty="0" err="1"/>
              <a:t>resources</a:t>
            </a:r>
            <a:r>
              <a:rPr lang="it-IT" dirty="0"/>
              <a:t>, by </a:t>
            </a:r>
            <a:r>
              <a:rPr lang="it-IT" dirty="0" err="1"/>
              <a:t>sending</a:t>
            </a:r>
            <a:r>
              <a:rPr lang="it-IT" dirty="0"/>
              <a:t> a </a:t>
            </a:r>
            <a:r>
              <a:rPr lang="it-IT" dirty="0" err="1"/>
              <a:t>huge</a:t>
            </a:r>
            <a:r>
              <a:rPr lang="it-IT" dirty="0"/>
              <a:t> </a:t>
            </a:r>
            <a:r>
              <a:rPr lang="it-IT" dirty="0" err="1"/>
              <a:t>amount</a:t>
            </a:r>
            <a:r>
              <a:rPr lang="it-IT" dirty="0"/>
              <a:t> of DNS queries.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key point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sending</a:t>
            </a:r>
            <a:r>
              <a:rPr lang="it-IT" dirty="0"/>
              <a:t> </a:t>
            </a:r>
            <a:r>
              <a:rPr lang="it-IT" dirty="0" err="1"/>
              <a:t>lots</a:t>
            </a:r>
            <a:r>
              <a:rPr lang="it-IT" dirty="0"/>
              <a:t> of queries and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achieved</a:t>
            </a:r>
            <a:r>
              <a:rPr lang="it-IT" dirty="0"/>
              <a:t> by the </a:t>
            </a:r>
            <a:r>
              <a:rPr lang="it-IT" dirty="0" err="1"/>
              <a:t>attackers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a botnet. A botnet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army</a:t>
            </a:r>
            <a:r>
              <a:rPr lang="it-IT" dirty="0"/>
              <a:t> of </a:t>
            </a:r>
            <a:r>
              <a:rPr lang="it-IT" dirty="0" err="1"/>
              <a:t>compormised</a:t>
            </a:r>
            <a:r>
              <a:rPr lang="it-IT" dirty="0"/>
              <a:t> devices </a:t>
            </a:r>
            <a:r>
              <a:rPr lang="it-IT" dirty="0" err="1"/>
              <a:t>controlled</a:t>
            </a:r>
            <a:r>
              <a:rPr lang="it-IT" dirty="0"/>
              <a:t> by the </a:t>
            </a:r>
            <a:r>
              <a:rPr lang="it-IT" dirty="0" err="1"/>
              <a:t>attacker</a:t>
            </a:r>
            <a:r>
              <a:rPr lang="it-IT" dirty="0"/>
              <a:t> to </a:t>
            </a:r>
            <a:r>
              <a:rPr lang="it-IT" dirty="0" err="1"/>
              <a:t>send</a:t>
            </a:r>
            <a:r>
              <a:rPr lang="it-IT" dirty="0"/>
              <a:t> DNS queries.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 can </a:t>
            </a:r>
            <a:r>
              <a:rPr lang="it-IT" dirty="0" err="1"/>
              <a:t>mainly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target, a recursive NS or an </a:t>
            </a:r>
            <a:r>
              <a:rPr lang="it-IT" dirty="0" err="1"/>
              <a:t>authoritative</a:t>
            </a:r>
            <a:r>
              <a:rPr lang="it-IT" dirty="0"/>
              <a:t> one.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In the case the target </a:t>
            </a:r>
            <a:r>
              <a:rPr lang="it-IT" dirty="0" err="1"/>
              <a:t>is</a:t>
            </a:r>
            <a:r>
              <a:rPr lang="it-IT" dirty="0"/>
              <a:t> the first one,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trick</a:t>
            </a:r>
            <a:r>
              <a:rPr lang="it-IT" dirty="0"/>
              <a:t> </a:t>
            </a:r>
            <a:r>
              <a:rPr lang="it-IT" dirty="0" err="1"/>
              <a:t>played</a:t>
            </a:r>
            <a:r>
              <a:rPr lang="it-IT" dirty="0"/>
              <a:t> by the </a:t>
            </a:r>
            <a:r>
              <a:rPr lang="it-IT" dirty="0" err="1"/>
              <a:t>attacker</a:t>
            </a:r>
            <a:r>
              <a:rPr lang="it-IT" dirty="0"/>
              <a:t>,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consists</a:t>
            </a:r>
            <a:r>
              <a:rPr lang="it-IT" dirty="0"/>
              <a:t> in </a:t>
            </a:r>
            <a:r>
              <a:rPr lang="it-IT" dirty="0" err="1"/>
              <a:t>crafting</a:t>
            </a:r>
            <a:r>
              <a:rPr lang="it-IT" dirty="0"/>
              <a:t> the queries in a </a:t>
            </a:r>
            <a:r>
              <a:rPr lang="it-IT" dirty="0" err="1"/>
              <a:t>such</a:t>
            </a:r>
            <a:r>
              <a:rPr lang="it-IT" dirty="0"/>
              <a:t> a way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cached</a:t>
            </a:r>
            <a:r>
              <a:rPr lang="it-IT" dirty="0"/>
              <a:t> in the server. </a:t>
            </a:r>
            <a:r>
              <a:rPr lang="it-IT" dirty="0" err="1"/>
              <a:t>That</a:t>
            </a:r>
            <a:r>
              <a:rPr lang="it-IT" dirty="0"/>
              <a:t> way the server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forced</a:t>
            </a:r>
            <a:r>
              <a:rPr lang="it-IT" dirty="0"/>
              <a:t> to query </a:t>
            </a:r>
            <a:r>
              <a:rPr lang="it-IT" dirty="0" err="1"/>
              <a:t>other</a:t>
            </a:r>
            <a:r>
              <a:rPr lang="it-IT" dirty="0"/>
              <a:t> NS </a:t>
            </a:r>
            <a:r>
              <a:rPr lang="it-IT" dirty="0" err="1"/>
              <a:t>until</a:t>
            </a:r>
            <a:r>
              <a:rPr lang="it-IT" dirty="0"/>
              <a:t>, </a:t>
            </a:r>
            <a:r>
              <a:rPr lang="it-IT" dirty="0" err="1"/>
              <a:t>eventually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gets</a:t>
            </a:r>
            <a:r>
              <a:rPr lang="it-IT" dirty="0"/>
              <a:t> the </a:t>
            </a:r>
            <a:r>
              <a:rPr lang="it-IT" dirty="0" err="1"/>
              <a:t>response</a:t>
            </a:r>
            <a:r>
              <a:rPr lang="it-IT" dirty="0"/>
              <a:t> and </a:t>
            </a:r>
            <a:r>
              <a:rPr lang="it-IT" dirty="0" err="1"/>
              <a:t>sends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back to the client.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92282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If</a:t>
            </a:r>
            <a:r>
              <a:rPr lang="it-IT" dirty="0"/>
              <a:t> the target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authoritative</a:t>
            </a:r>
            <a:r>
              <a:rPr lang="it-IT" dirty="0"/>
              <a:t> NS, the </a:t>
            </a:r>
            <a:r>
              <a:rPr lang="it-IT" dirty="0" err="1"/>
              <a:t>attack</a:t>
            </a:r>
            <a:r>
              <a:rPr lang="it-IT" dirty="0"/>
              <a:t> takes the name of water torture.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goal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, </a:t>
            </a:r>
            <a:r>
              <a:rPr lang="it-IT" dirty="0" err="1"/>
              <a:t>but</a:t>
            </a:r>
            <a:r>
              <a:rPr lang="it-IT" dirty="0"/>
              <a:t> on </a:t>
            </a:r>
            <a:r>
              <a:rPr lang="it-IT" dirty="0" err="1"/>
              <a:t>this</a:t>
            </a:r>
            <a:r>
              <a:rPr lang="it-IT" dirty="0"/>
              <a:t> case the </a:t>
            </a:r>
            <a:r>
              <a:rPr lang="it-IT" dirty="0" err="1"/>
              <a:t>trick</a:t>
            </a:r>
            <a:r>
              <a:rPr lang="it-IT" dirty="0"/>
              <a:t> </a:t>
            </a:r>
            <a:r>
              <a:rPr lang="it-IT" dirty="0" err="1"/>
              <a:t>played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of </a:t>
            </a:r>
            <a:r>
              <a:rPr lang="it-IT" dirty="0" err="1"/>
              <a:t>crafting</a:t>
            </a:r>
            <a:r>
              <a:rPr lang="it-IT" dirty="0"/>
              <a:t> queries </a:t>
            </a:r>
            <a:r>
              <a:rPr lang="it-IT" dirty="0" err="1"/>
              <a:t>taking</a:t>
            </a:r>
            <a:r>
              <a:rPr lang="it-IT" dirty="0"/>
              <a:t> the domain of the target and </a:t>
            </a:r>
            <a:r>
              <a:rPr lang="it-IT" dirty="0" err="1"/>
              <a:t>adding</a:t>
            </a:r>
            <a:r>
              <a:rPr lang="it-IT" dirty="0"/>
              <a:t> a random </a:t>
            </a:r>
            <a:r>
              <a:rPr lang="it-IT" dirty="0" err="1"/>
              <a:t>string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That</a:t>
            </a:r>
            <a:r>
              <a:rPr lang="it-IT" dirty="0"/>
              <a:t> way, </a:t>
            </a:r>
            <a:r>
              <a:rPr lang="it-IT" dirty="0" err="1"/>
              <a:t>we</a:t>
            </a:r>
            <a:r>
              <a:rPr lang="it-IT" dirty="0"/>
              <a:t> are sure the queries </a:t>
            </a:r>
            <a:r>
              <a:rPr lang="it-IT" dirty="0" err="1"/>
              <a:t>reach</a:t>
            </a:r>
            <a:r>
              <a:rPr lang="it-IT" dirty="0"/>
              <a:t> the target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resources</a:t>
            </a:r>
            <a:r>
              <a:rPr lang="it-IT" dirty="0"/>
              <a:t> 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them</a:t>
            </a:r>
            <a:r>
              <a:rPr lang="it-IT" dirty="0"/>
              <a:t> NXDOMAIN.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6039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TCP flood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the goal of </a:t>
            </a:r>
            <a:r>
              <a:rPr lang="it-IT" dirty="0" err="1"/>
              <a:t>exhausting</a:t>
            </a:r>
            <a:r>
              <a:rPr lang="it-IT" dirty="0"/>
              <a:t> the target </a:t>
            </a:r>
            <a:r>
              <a:rPr lang="it-IT" dirty="0" err="1"/>
              <a:t>resources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using</a:t>
            </a:r>
            <a:r>
              <a:rPr lang="it-IT" dirty="0"/>
              <a:t> UDP </a:t>
            </a:r>
            <a:r>
              <a:rPr lang="it-IT" dirty="0" err="1"/>
              <a:t>traffic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exploits the THREE-WAY </a:t>
            </a:r>
            <a:r>
              <a:rPr lang="it-IT" dirty="0" err="1"/>
              <a:t>handshaking</a:t>
            </a:r>
            <a:r>
              <a:rPr lang="it-IT" dirty="0"/>
              <a:t> of TCP.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trick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to open a large </a:t>
            </a:r>
            <a:r>
              <a:rPr lang="it-IT" dirty="0" err="1"/>
              <a:t>number</a:t>
            </a:r>
            <a:r>
              <a:rPr lang="it-IT" dirty="0"/>
              <a:t> of TCP connections </a:t>
            </a:r>
            <a:r>
              <a:rPr lang="it-IT" dirty="0" err="1"/>
              <a:t>without</a:t>
            </a:r>
            <a:r>
              <a:rPr lang="it-IT" dirty="0"/>
              <a:t> closing </a:t>
            </a:r>
            <a:r>
              <a:rPr lang="it-IT" dirty="0" err="1"/>
              <a:t>them</a:t>
            </a:r>
            <a:r>
              <a:rPr lang="it-IT" dirty="0"/>
              <a:t>, </a:t>
            </a:r>
            <a:r>
              <a:rPr lang="it-IT" dirty="0" err="1"/>
              <a:t>therefore</a:t>
            </a:r>
            <a:r>
              <a:rPr lang="it-IT" dirty="0"/>
              <a:t> forcing the target to use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resources</a:t>
            </a:r>
            <a:r>
              <a:rPr lang="it-IT" dirty="0"/>
              <a:t> to handle </a:t>
            </a:r>
            <a:r>
              <a:rPr lang="it-IT" dirty="0" err="1"/>
              <a:t>it</a:t>
            </a:r>
            <a:r>
              <a:rPr lang="it-IT" dirty="0"/>
              <a:t>, </a:t>
            </a:r>
            <a:r>
              <a:rPr lang="it-IT" dirty="0" err="1"/>
              <a:t>until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exhausted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0399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last </a:t>
            </a:r>
            <a:r>
              <a:rPr lang="it-IT" dirty="0" err="1"/>
              <a:t>type</a:t>
            </a:r>
            <a:r>
              <a:rPr lang="it-IT" dirty="0"/>
              <a:t> of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DNS </a:t>
            </a:r>
            <a:r>
              <a:rPr lang="it-IT" dirty="0" err="1"/>
              <a:t>reflection</a:t>
            </a:r>
            <a:r>
              <a:rPr lang="it-IT" dirty="0"/>
              <a:t> and </a:t>
            </a:r>
            <a:r>
              <a:rPr lang="it-IT" dirty="0" err="1"/>
              <a:t>amplification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goal of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exhaust</a:t>
            </a:r>
            <a:r>
              <a:rPr lang="it-IT" dirty="0"/>
              <a:t> the target network </a:t>
            </a:r>
            <a:r>
              <a:rPr lang="it-IT" dirty="0" err="1"/>
              <a:t>bandwidth</a:t>
            </a:r>
            <a:r>
              <a:rPr lang="it-IT" dirty="0"/>
              <a:t> by </a:t>
            </a:r>
            <a:r>
              <a:rPr lang="it-IT" dirty="0" err="1"/>
              <a:t>exploiting</a:t>
            </a:r>
            <a:r>
              <a:rPr lang="it-IT" dirty="0"/>
              <a:t> the concepts of </a:t>
            </a:r>
            <a:r>
              <a:rPr lang="it-IT" dirty="0" err="1"/>
              <a:t>reflection</a:t>
            </a:r>
            <a:r>
              <a:rPr lang="it-IT" dirty="0"/>
              <a:t> and </a:t>
            </a:r>
            <a:r>
              <a:rPr lang="it-IT" dirty="0" err="1"/>
              <a:t>amplification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It</a:t>
            </a:r>
            <a:r>
              <a:rPr lang="it-IT" dirty="0"/>
              <a:t> starts with the spoofing of the IP </a:t>
            </a:r>
            <a:r>
              <a:rPr lang="it-IT" dirty="0" err="1"/>
              <a:t>address</a:t>
            </a:r>
            <a:r>
              <a:rPr lang="it-IT" dirty="0"/>
              <a:t> of a </a:t>
            </a:r>
            <a:r>
              <a:rPr lang="it-IT" dirty="0" err="1"/>
              <a:t>victim</a:t>
            </a:r>
            <a:r>
              <a:rPr lang="it-IT" dirty="0"/>
              <a:t> by the </a:t>
            </a:r>
            <a:r>
              <a:rPr lang="it-IT" dirty="0" err="1"/>
              <a:t>attacker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 the </a:t>
            </a:r>
            <a:r>
              <a:rPr lang="it-IT" dirty="0" err="1"/>
              <a:t>attacker</a:t>
            </a:r>
            <a:r>
              <a:rPr lang="it-IT" dirty="0"/>
              <a:t> </a:t>
            </a:r>
            <a:r>
              <a:rPr lang="it-IT" dirty="0" err="1"/>
              <a:t>sends</a:t>
            </a:r>
            <a:r>
              <a:rPr lang="it-IT" dirty="0"/>
              <a:t> </a:t>
            </a:r>
            <a:r>
              <a:rPr lang="it-IT" dirty="0" err="1"/>
              <a:t>lots</a:t>
            </a:r>
            <a:r>
              <a:rPr lang="it-IT" dirty="0"/>
              <a:t> of queries to a </a:t>
            </a:r>
            <a:r>
              <a:rPr lang="it-IT" dirty="0" err="1"/>
              <a:t>misconfigured</a:t>
            </a:r>
            <a:r>
              <a:rPr lang="it-IT" dirty="0"/>
              <a:t> DNS recursive server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consequently</a:t>
            </a:r>
            <a:r>
              <a:rPr lang="it-IT" dirty="0"/>
              <a:t> </a:t>
            </a:r>
            <a:r>
              <a:rPr lang="it-IT" dirty="0" err="1"/>
              <a:t>respond</a:t>
            </a:r>
            <a:r>
              <a:rPr lang="it-IT" dirty="0"/>
              <a:t> to the </a:t>
            </a:r>
            <a:r>
              <a:rPr lang="it-IT" dirty="0" err="1"/>
              <a:t>victim</a:t>
            </a:r>
            <a:r>
              <a:rPr lang="it-IT" dirty="0"/>
              <a:t> IP.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So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a </a:t>
            </a:r>
            <a:r>
              <a:rPr lang="it-IT" dirty="0" err="1"/>
              <a:t>kind</a:t>
            </a:r>
            <a:r>
              <a:rPr lang="it-IT" dirty="0"/>
              <a:t> of </a:t>
            </a:r>
            <a:r>
              <a:rPr lang="it-IT" dirty="0" err="1"/>
              <a:t>reflection</a:t>
            </a:r>
            <a:r>
              <a:rPr lang="it-IT" dirty="0"/>
              <a:t> on the name server.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amplification</a:t>
            </a:r>
            <a:r>
              <a:rPr lang="it-IT" dirty="0"/>
              <a:t> </a:t>
            </a:r>
            <a:r>
              <a:rPr lang="it-IT" dirty="0" err="1"/>
              <a:t>affect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usually</a:t>
            </a:r>
            <a:r>
              <a:rPr lang="it-IT" dirty="0"/>
              <a:t> the </a:t>
            </a:r>
            <a:r>
              <a:rPr lang="it-IT" dirty="0" err="1"/>
              <a:t>types</a:t>
            </a:r>
            <a:r>
              <a:rPr lang="it-IT" dirty="0"/>
              <a:t> of queries </a:t>
            </a:r>
            <a:r>
              <a:rPr lang="it-IT" dirty="0" err="1"/>
              <a:t>performed</a:t>
            </a:r>
            <a:r>
              <a:rPr lang="it-IT" dirty="0"/>
              <a:t> are of </a:t>
            </a:r>
            <a:r>
              <a:rPr lang="it-IT" dirty="0" err="1"/>
              <a:t>type</a:t>
            </a:r>
            <a:r>
              <a:rPr lang="it-IT" dirty="0"/>
              <a:t> ANY, </a:t>
            </a:r>
            <a:r>
              <a:rPr lang="it-IT" dirty="0" err="1"/>
              <a:t>therefore</a:t>
            </a:r>
            <a:r>
              <a:rPr lang="it-IT" dirty="0"/>
              <a:t> the </a:t>
            </a:r>
            <a:r>
              <a:rPr lang="it-IT" dirty="0" err="1"/>
              <a:t>response</a:t>
            </a:r>
            <a:r>
              <a:rPr lang="it-IT" dirty="0"/>
              <a:t> size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larger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query, </a:t>
            </a:r>
            <a:r>
              <a:rPr lang="it-IT" dirty="0" err="1"/>
              <a:t>leading</a:t>
            </a:r>
            <a:r>
              <a:rPr lang="it-IT" dirty="0"/>
              <a:t> to an </a:t>
            </a:r>
            <a:r>
              <a:rPr lang="it-IT" dirty="0" err="1"/>
              <a:t>amplification</a:t>
            </a:r>
            <a:r>
              <a:rPr lang="it-IT" dirty="0"/>
              <a:t> </a:t>
            </a:r>
            <a:r>
              <a:rPr lang="it-IT" dirty="0" err="1"/>
              <a:t>effect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higher</a:t>
            </a:r>
            <a:r>
              <a:rPr lang="it-IT" dirty="0"/>
              <a:t> the </a:t>
            </a:r>
            <a:r>
              <a:rPr lang="it-IT" dirty="0" err="1"/>
              <a:t>amplification</a:t>
            </a:r>
            <a:r>
              <a:rPr lang="it-IT" dirty="0"/>
              <a:t> </a:t>
            </a:r>
            <a:r>
              <a:rPr lang="it-IT" dirty="0" err="1"/>
              <a:t>factor</a:t>
            </a:r>
            <a:r>
              <a:rPr lang="it-IT" dirty="0"/>
              <a:t>, the </a:t>
            </a:r>
            <a:r>
              <a:rPr lang="it-IT" dirty="0" err="1"/>
              <a:t>higher</a:t>
            </a:r>
            <a:r>
              <a:rPr lang="it-IT" dirty="0"/>
              <a:t> the impact of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According</a:t>
            </a:r>
            <a:r>
              <a:rPr lang="it-IT" dirty="0"/>
              <a:t> to the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cited</a:t>
            </a:r>
            <a:r>
              <a:rPr lang="it-IT" dirty="0"/>
              <a:t> report, DNS </a:t>
            </a:r>
            <a:r>
              <a:rPr lang="it-IT" dirty="0" err="1"/>
              <a:t>reflection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commonly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the </a:t>
            </a:r>
            <a:r>
              <a:rPr lang="it-IT" dirty="0" err="1"/>
              <a:t>dns-based</a:t>
            </a:r>
            <a:r>
              <a:rPr lang="it-IT" dirty="0"/>
              <a:t> </a:t>
            </a:r>
            <a:r>
              <a:rPr lang="it-IT" dirty="0" err="1"/>
              <a:t>ddos</a:t>
            </a:r>
            <a:r>
              <a:rPr lang="it-IT" dirty="0"/>
              <a:t>, so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decided</a:t>
            </a:r>
            <a:r>
              <a:rPr lang="it-IT" dirty="0"/>
              <a:t> to simulate </a:t>
            </a:r>
            <a:r>
              <a:rPr lang="it-IT" dirty="0" err="1"/>
              <a:t>it</a:t>
            </a:r>
            <a:r>
              <a:rPr lang="it-IT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60587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52246" y="3768247"/>
            <a:ext cx="3707096" cy="1936167"/>
            <a:chOff x="2176863" y="4518413"/>
            <a:chExt cx="5362500" cy="1301975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987983" y="3878297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Talking Points">
  <p:cSld name="CUSTOM_2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5"/>
          <p:cNvGrpSpPr/>
          <p:nvPr/>
        </p:nvGrpSpPr>
        <p:grpSpPr>
          <a:xfrm>
            <a:off x="8201100" y="4138775"/>
            <a:ext cx="3509100" cy="2030700"/>
            <a:chOff x="8115925" y="1776575"/>
            <a:chExt cx="3509100" cy="2030700"/>
          </a:xfrm>
        </p:grpSpPr>
        <p:sp>
          <p:nvSpPr>
            <p:cNvPr id="83" name="Google Shape;83;p5"/>
            <p:cNvSpPr/>
            <p:nvPr/>
          </p:nvSpPr>
          <p:spPr>
            <a:xfrm>
              <a:off x="81159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" name="Google Shape;84;p5"/>
            <p:cNvGrpSpPr/>
            <p:nvPr/>
          </p:nvGrpSpPr>
          <p:grpSpPr>
            <a:xfrm>
              <a:off x="8251596" y="1886684"/>
              <a:ext cx="635280" cy="147600"/>
              <a:chOff x="2147366" y="4139382"/>
              <a:chExt cx="635280" cy="147600"/>
            </a:xfrm>
          </p:grpSpPr>
          <p:sp>
            <p:nvSpPr>
              <p:cNvPr id="85" name="Google Shape;85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8" name="Google Shape;88;p5"/>
          <p:cNvGrpSpPr/>
          <p:nvPr/>
        </p:nvGrpSpPr>
        <p:grpSpPr>
          <a:xfrm>
            <a:off x="481800" y="4138775"/>
            <a:ext cx="3509100" cy="2030700"/>
            <a:chOff x="396625" y="1776575"/>
            <a:chExt cx="3509100" cy="2030700"/>
          </a:xfrm>
        </p:grpSpPr>
        <p:sp>
          <p:nvSpPr>
            <p:cNvPr id="89" name="Google Shape;89;p5"/>
            <p:cNvSpPr/>
            <p:nvPr/>
          </p:nvSpPr>
          <p:spPr>
            <a:xfrm>
              <a:off x="3966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" name="Google Shape;90;p5"/>
            <p:cNvGrpSpPr/>
            <p:nvPr/>
          </p:nvGrpSpPr>
          <p:grpSpPr>
            <a:xfrm>
              <a:off x="532296" y="1886684"/>
              <a:ext cx="635280" cy="147600"/>
              <a:chOff x="2147366" y="4139382"/>
              <a:chExt cx="635280" cy="147600"/>
            </a:xfrm>
          </p:grpSpPr>
          <p:sp>
            <p:nvSpPr>
              <p:cNvPr id="91" name="Google Shape;91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4" name="Google Shape;94;p5"/>
          <p:cNvGrpSpPr/>
          <p:nvPr/>
        </p:nvGrpSpPr>
        <p:grpSpPr>
          <a:xfrm>
            <a:off x="4341450" y="4138775"/>
            <a:ext cx="3509100" cy="2030700"/>
            <a:chOff x="4234200" y="1776575"/>
            <a:chExt cx="3509100" cy="2030700"/>
          </a:xfrm>
        </p:grpSpPr>
        <p:sp>
          <p:nvSpPr>
            <p:cNvPr id="95" name="Google Shape;95;p5"/>
            <p:cNvSpPr/>
            <p:nvPr/>
          </p:nvSpPr>
          <p:spPr>
            <a:xfrm>
              <a:off x="4234200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" name="Google Shape;96;p5"/>
            <p:cNvGrpSpPr/>
            <p:nvPr/>
          </p:nvGrpSpPr>
          <p:grpSpPr>
            <a:xfrm>
              <a:off x="4369871" y="1886684"/>
              <a:ext cx="635280" cy="147600"/>
              <a:chOff x="2147366" y="4139382"/>
              <a:chExt cx="635280" cy="147600"/>
            </a:xfrm>
          </p:grpSpPr>
          <p:sp>
            <p:nvSpPr>
              <p:cNvPr id="97" name="Google Shape;97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0" name="Google Shape;100;p5"/>
          <p:cNvGrpSpPr/>
          <p:nvPr/>
        </p:nvGrpSpPr>
        <p:grpSpPr>
          <a:xfrm>
            <a:off x="481800" y="1776575"/>
            <a:ext cx="3509100" cy="2030700"/>
            <a:chOff x="396625" y="1776575"/>
            <a:chExt cx="3509100" cy="2030700"/>
          </a:xfrm>
        </p:grpSpPr>
        <p:sp>
          <p:nvSpPr>
            <p:cNvPr id="101" name="Google Shape;101;p5"/>
            <p:cNvSpPr/>
            <p:nvPr/>
          </p:nvSpPr>
          <p:spPr>
            <a:xfrm>
              <a:off x="3966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2" name="Google Shape;102;p5"/>
            <p:cNvGrpSpPr/>
            <p:nvPr/>
          </p:nvGrpSpPr>
          <p:grpSpPr>
            <a:xfrm>
              <a:off x="532296" y="1886684"/>
              <a:ext cx="635280" cy="147600"/>
              <a:chOff x="2147366" y="4139382"/>
              <a:chExt cx="635280" cy="147600"/>
            </a:xfrm>
          </p:grpSpPr>
          <p:sp>
            <p:nvSpPr>
              <p:cNvPr id="103" name="Google Shape;103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106;p5"/>
          <p:cNvGrpSpPr/>
          <p:nvPr/>
        </p:nvGrpSpPr>
        <p:grpSpPr>
          <a:xfrm>
            <a:off x="8201100" y="1776575"/>
            <a:ext cx="3509100" cy="2030700"/>
            <a:chOff x="8115925" y="1776575"/>
            <a:chExt cx="3509100" cy="2030700"/>
          </a:xfrm>
        </p:grpSpPr>
        <p:sp>
          <p:nvSpPr>
            <p:cNvPr id="107" name="Google Shape;107;p5"/>
            <p:cNvSpPr/>
            <p:nvPr/>
          </p:nvSpPr>
          <p:spPr>
            <a:xfrm>
              <a:off x="81159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8" name="Google Shape;108;p5"/>
            <p:cNvGrpSpPr/>
            <p:nvPr/>
          </p:nvGrpSpPr>
          <p:grpSpPr>
            <a:xfrm>
              <a:off x="8251596" y="1886684"/>
              <a:ext cx="635280" cy="147600"/>
              <a:chOff x="2147366" y="4139382"/>
              <a:chExt cx="635280" cy="147600"/>
            </a:xfrm>
          </p:grpSpPr>
          <p:sp>
            <p:nvSpPr>
              <p:cNvPr id="109" name="Google Shape;109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2" name="Google Shape;112;p5"/>
          <p:cNvGrpSpPr/>
          <p:nvPr/>
        </p:nvGrpSpPr>
        <p:grpSpPr>
          <a:xfrm>
            <a:off x="4341450" y="1776575"/>
            <a:ext cx="3509100" cy="2030700"/>
            <a:chOff x="4234200" y="1776575"/>
            <a:chExt cx="3509100" cy="2030700"/>
          </a:xfrm>
        </p:grpSpPr>
        <p:sp>
          <p:nvSpPr>
            <p:cNvPr id="113" name="Google Shape;113;p5"/>
            <p:cNvSpPr/>
            <p:nvPr/>
          </p:nvSpPr>
          <p:spPr>
            <a:xfrm>
              <a:off x="4234200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4" name="Google Shape;114;p5"/>
            <p:cNvGrpSpPr/>
            <p:nvPr/>
          </p:nvGrpSpPr>
          <p:grpSpPr>
            <a:xfrm>
              <a:off x="4369871" y="1886684"/>
              <a:ext cx="635280" cy="147600"/>
              <a:chOff x="2147366" y="4139382"/>
              <a:chExt cx="635280" cy="147600"/>
            </a:xfrm>
          </p:grpSpPr>
          <p:sp>
            <p:nvSpPr>
              <p:cNvPr id="115" name="Google Shape;115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>
          <a:xfrm>
            <a:off x="490775" y="523275"/>
            <a:ext cx="11210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body" idx="1"/>
          </p:nvPr>
        </p:nvSpPr>
        <p:spPr>
          <a:xfrm>
            <a:off x="575950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body" idx="2"/>
          </p:nvPr>
        </p:nvSpPr>
        <p:spPr>
          <a:xfrm>
            <a:off x="4418613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5"/>
          <p:cNvSpPr txBox="1">
            <a:spLocks noGrp="1"/>
          </p:cNvSpPr>
          <p:nvPr>
            <p:ph type="body" idx="3"/>
          </p:nvPr>
        </p:nvSpPr>
        <p:spPr>
          <a:xfrm>
            <a:off x="575950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body" idx="4"/>
          </p:nvPr>
        </p:nvSpPr>
        <p:spPr>
          <a:xfrm>
            <a:off x="4418613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title" idx="5"/>
          </p:nvPr>
        </p:nvSpPr>
        <p:spPr>
          <a:xfrm>
            <a:off x="9427075" y="41802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title" idx="6"/>
          </p:nvPr>
        </p:nvSpPr>
        <p:spPr>
          <a:xfrm>
            <a:off x="4448700" y="2046600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5" name="Google Shape;125;p5"/>
          <p:cNvSpPr txBox="1">
            <a:spLocks noGrp="1"/>
          </p:cNvSpPr>
          <p:nvPr>
            <p:ph type="title" idx="7"/>
          </p:nvPr>
        </p:nvSpPr>
        <p:spPr>
          <a:xfrm>
            <a:off x="490775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title" idx="8"/>
          </p:nvPr>
        </p:nvSpPr>
        <p:spPr>
          <a:xfrm>
            <a:off x="4448700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7" name="Google Shape;127;p5"/>
          <p:cNvSpPr txBox="1">
            <a:spLocks noGrp="1"/>
          </p:cNvSpPr>
          <p:nvPr>
            <p:ph type="body" idx="9"/>
          </p:nvPr>
        </p:nvSpPr>
        <p:spPr>
          <a:xfrm>
            <a:off x="8299375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body" idx="13"/>
          </p:nvPr>
        </p:nvSpPr>
        <p:spPr>
          <a:xfrm>
            <a:off x="8299375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title" idx="14"/>
          </p:nvPr>
        </p:nvSpPr>
        <p:spPr>
          <a:xfrm>
            <a:off x="8406625" y="2046600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title" idx="15"/>
          </p:nvPr>
        </p:nvSpPr>
        <p:spPr>
          <a:xfrm>
            <a:off x="8406625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>
            <a:off x="1119150" y="10897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" name="Google Shape;133;p6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134" name="Google Shape;134;p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6"/>
          <p:cNvSpPr txBox="1">
            <a:spLocks noGrp="1"/>
          </p:cNvSpPr>
          <p:nvPr>
            <p:ph type="title"/>
          </p:nvPr>
        </p:nvSpPr>
        <p:spPr>
          <a:xfrm>
            <a:off x="3811700" y="2041663"/>
            <a:ext cx="63459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body" idx="1"/>
          </p:nvPr>
        </p:nvSpPr>
        <p:spPr>
          <a:xfrm>
            <a:off x="2034300" y="4052838"/>
            <a:ext cx="8123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638797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7"/>
          <p:cNvGrpSpPr/>
          <p:nvPr/>
        </p:nvGrpSpPr>
        <p:grpSpPr>
          <a:xfrm>
            <a:off x="6541221" y="1539734"/>
            <a:ext cx="635280" cy="147600"/>
            <a:chOff x="2147366" y="4139382"/>
            <a:chExt cx="635280" cy="147600"/>
          </a:xfrm>
        </p:grpSpPr>
        <p:sp>
          <p:nvSpPr>
            <p:cNvPr id="142" name="Google Shape;142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>
            <a:off x="99442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7"/>
          <p:cNvGrpSpPr/>
          <p:nvPr/>
        </p:nvGrpSpPr>
        <p:grpSpPr>
          <a:xfrm>
            <a:off x="1147671" y="1539734"/>
            <a:ext cx="635280" cy="147600"/>
            <a:chOff x="2147366" y="4139382"/>
            <a:chExt cx="635280" cy="147600"/>
          </a:xfrm>
        </p:grpSpPr>
        <p:sp>
          <p:nvSpPr>
            <p:cNvPr id="147" name="Google Shape;147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2"/>
          </p:nvPr>
        </p:nvSpPr>
        <p:spPr>
          <a:xfrm>
            <a:off x="6679275" y="2255000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>
            <a:off x="790075" y="8901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943321" y="1000259"/>
            <a:ext cx="635280" cy="147600"/>
            <a:chOff x="2147366" y="4139382"/>
            <a:chExt cx="635280" cy="147600"/>
          </a:xfrm>
        </p:grpSpPr>
        <p:sp>
          <p:nvSpPr>
            <p:cNvPr id="156" name="Google Shape;156;p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8"/>
          <p:cNvSpPr txBox="1">
            <a:spLocks noGrp="1"/>
          </p:cNvSpPr>
          <p:nvPr>
            <p:ph type="subTitle" idx="1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60" name="Google Shape;160;p8"/>
          <p:cNvSpPr txBox="1">
            <a:spLocks noGrp="1"/>
          </p:cNvSpPr>
          <p:nvPr>
            <p:ph type="title"/>
          </p:nvPr>
        </p:nvSpPr>
        <p:spPr>
          <a:xfrm>
            <a:off x="920475" y="84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1" name="Google Shape;161;p8"/>
          <p:cNvSpPr txBox="1">
            <a:spLocks noGrp="1"/>
          </p:cNvSpPr>
          <p:nvPr>
            <p:ph type="body" idx="2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 Team">
  <p:cSld name="CUSTOM_8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"/>
          <p:cNvSpPr/>
          <p:nvPr/>
        </p:nvSpPr>
        <p:spPr>
          <a:xfrm>
            <a:off x="8017650" y="2301500"/>
            <a:ext cx="3145200" cy="39030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2"/>
          <p:cNvSpPr/>
          <p:nvPr/>
        </p:nvSpPr>
        <p:spPr>
          <a:xfrm>
            <a:off x="4470150" y="2301500"/>
            <a:ext cx="3145200" cy="39030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2"/>
          <p:cNvSpPr/>
          <p:nvPr/>
        </p:nvSpPr>
        <p:spPr>
          <a:xfrm>
            <a:off x="922650" y="2301500"/>
            <a:ext cx="3145200" cy="39030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1" name="Google Shape;201;p12"/>
          <p:cNvGrpSpPr/>
          <p:nvPr/>
        </p:nvGrpSpPr>
        <p:grpSpPr>
          <a:xfrm>
            <a:off x="1477800" y="1631525"/>
            <a:ext cx="2081400" cy="1649100"/>
            <a:chOff x="1381925" y="1555325"/>
            <a:chExt cx="2081400" cy="1649100"/>
          </a:xfrm>
        </p:grpSpPr>
        <p:sp>
          <p:nvSpPr>
            <p:cNvPr id="202" name="Google Shape;202;p12"/>
            <p:cNvSpPr/>
            <p:nvPr/>
          </p:nvSpPr>
          <p:spPr>
            <a:xfrm>
              <a:off x="1381925" y="1555325"/>
              <a:ext cx="2081400" cy="16491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1381925" y="1555325"/>
              <a:ext cx="2081400" cy="16491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" name="Google Shape;204;p12"/>
          <p:cNvGrpSpPr/>
          <p:nvPr/>
        </p:nvGrpSpPr>
        <p:grpSpPr>
          <a:xfrm>
            <a:off x="1556171" y="1743134"/>
            <a:ext cx="635280" cy="147600"/>
            <a:chOff x="2147366" y="4139382"/>
            <a:chExt cx="635280" cy="147600"/>
          </a:xfrm>
        </p:grpSpPr>
        <p:sp>
          <p:nvSpPr>
            <p:cNvPr id="205" name="Google Shape;205;p1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8" name="Google Shape;208;p12"/>
          <p:cNvGrpSpPr/>
          <p:nvPr/>
        </p:nvGrpSpPr>
        <p:grpSpPr>
          <a:xfrm>
            <a:off x="5002038" y="1631525"/>
            <a:ext cx="2081400" cy="1649100"/>
            <a:chOff x="5002050" y="1555325"/>
            <a:chExt cx="2081400" cy="1649100"/>
          </a:xfrm>
        </p:grpSpPr>
        <p:sp>
          <p:nvSpPr>
            <p:cNvPr id="209" name="Google Shape;209;p12"/>
            <p:cNvSpPr/>
            <p:nvPr/>
          </p:nvSpPr>
          <p:spPr>
            <a:xfrm>
              <a:off x="5002050" y="1555325"/>
              <a:ext cx="2081400" cy="16491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2"/>
            <p:cNvSpPr/>
            <p:nvPr/>
          </p:nvSpPr>
          <p:spPr>
            <a:xfrm>
              <a:off x="5002050" y="1555325"/>
              <a:ext cx="2081400" cy="16491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12"/>
          <p:cNvGrpSpPr/>
          <p:nvPr/>
        </p:nvGrpSpPr>
        <p:grpSpPr>
          <a:xfrm>
            <a:off x="8549550" y="1631525"/>
            <a:ext cx="2081400" cy="1649100"/>
            <a:chOff x="8549550" y="1555325"/>
            <a:chExt cx="2081400" cy="1649100"/>
          </a:xfrm>
        </p:grpSpPr>
        <p:sp>
          <p:nvSpPr>
            <p:cNvPr id="212" name="Google Shape;212;p12"/>
            <p:cNvSpPr/>
            <p:nvPr/>
          </p:nvSpPr>
          <p:spPr>
            <a:xfrm>
              <a:off x="8549550" y="1555325"/>
              <a:ext cx="2081400" cy="16491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2"/>
            <p:cNvSpPr/>
            <p:nvPr/>
          </p:nvSpPr>
          <p:spPr>
            <a:xfrm>
              <a:off x="8549550" y="1555325"/>
              <a:ext cx="2081400" cy="16491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4" name="Google Shape;214;p12"/>
          <p:cNvGrpSpPr/>
          <p:nvPr/>
        </p:nvGrpSpPr>
        <p:grpSpPr>
          <a:xfrm>
            <a:off x="5052859" y="1743134"/>
            <a:ext cx="635280" cy="147600"/>
            <a:chOff x="2147366" y="4139382"/>
            <a:chExt cx="635280" cy="147600"/>
          </a:xfrm>
        </p:grpSpPr>
        <p:sp>
          <p:nvSpPr>
            <p:cNvPr id="215" name="Google Shape;215;p1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p12"/>
          <p:cNvGrpSpPr/>
          <p:nvPr/>
        </p:nvGrpSpPr>
        <p:grpSpPr>
          <a:xfrm>
            <a:off x="8625484" y="1743134"/>
            <a:ext cx="635280" cy="147600"/>
            <a:chOff x="2147366" y="4139382"/>
            <a:chExt cx="635280" cy="147600"/>
          </a:xfrm>
        </p:grpSpPr>
        <p:sp>
          <p:nvSpPr>
            <p:cNvPr id="219" name="Google Shape;219;p1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12"/>
          <p:cNvSpPr txBox="1">
            <a:spLocks noGrp="1"/>
          </p:cNvSpPr>
          <p:nvPr>
            <p:ph type="subTitle" idx="1"/>
          </p:nvPr>
        </p:nvSpPr>
        <p:spPr>
          <a:xfrm>
            <a:off x="1189052" y="3563475"/>
            <a:ext cx="26589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23" name="Google Shape;223;p12"/>
          <p:cNvSpPr txBox="1">
            <a:spLocks noGrp="1"/>
          </p:cNvSpPr>
          <p:nvPr>
            <p:ph type="subTitle" idx="2"/>
          </p:nvPr>
        </p:nvSpPr>
        <p:spPr>
          <a:xfrm>
            <a:off x="4713302" y="3563475"/>
            <a:ext cx="26589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>
                <a:solidFill>
                  <a:schemeClr val="accent2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24" name="Google Shape;224;p12"/>
          <p:cNvSpPr txBox="1">
            <a:spLocks noGrp="1"/>
          </p:cNvSpPr>
          <p:nvPr>
            <p:ph type="subTitle" idx="3"/>
          </p:nvPr>
        </p:nvSpPr>
        <p:spPr>
          <a:xfrm>
            <a:off x="8237552" y="3563475"/>
            <a:ext cx="26586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>
                <a:solidFill>
                  <a:schemeClr val="accent3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25" name="Google Shape;225;p12"/>
          <p:cNvSpPr txBox="1">
            <a:spLocks noGrp="1"/>
          </p:cNvSpPr>
          <p:nvPr>
            <p:ph type="title"/>
          </p:nvPr>
        </p:nvSpPr>
        <p:spPr>
          <a:xfrm>
            <a:off x="1189050" y="364775"/>
            <a:ext cx="9707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26" name="Google Shape;226;p12"/>
          <p:cNvSpPr txBox="1">
            <a:spLocks noGrp="1"/>
          </p:cNvSpPr>
          <p:nvPr>
            <p:ph type="body" idx="4"/>
          </p:nvPr>
        </p:nvSpPr>
        <p:spPr>
          <a:xfrm>
            <a:off x="1189050" y="4001425"/>
            <a:ext cx="26589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marL="914400" lvl="1" indent="-33655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marL="1371600" lvl="2" indent="-33655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marL="1828800" lvl="3" indent="-33655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marL="2286000" lvl="4" indent="-33655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marL="2743200" lvl="5" indent="-33655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marL="3200400" lvl="6" indent="-33655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marL="3657600" lvl="7" indent="-33655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marL="4114800" lvl="8" indent="-33655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>
            <a:endParaRPr/>
          </a:p>
        </p:txBody>
      </p:sp>
      <p:sp>
        <p:nvSpPr>
          <p:cNvPr id="227" name="Google Shape;227;p12"/>
          <p:cNvSpPr txBox="1">
            <a:spLocks noGrp="1"/>
          </p:cNvSpPr>
          <p:nvPr>
            <p:ph type="body" idx="5"/>
          </p:nvPr>
        </p:nvSpPr>
        <p:spPr>
          <a:xfrm>
            <a:off x="4713300" y="3989996"/>
            <a:ext cx="2658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marL="914400" lvl="1" indent="-33655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marL="1371600" lvl="2" indent="-33655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marL="1828800" lvl="3" indent="-33655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marL="2286000" lvl="4" indent="-33655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marL="2743200" lvl="5" indent="-33655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marL="3200400" lvl="6" indent="-33655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marL="3657600" lvl="7" indent="-33655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marL="4114800" lvl="8" indent="-33655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>
            <a:endParaRPr/>
          </a:p>
        </p:txBody>
      </p:sp>
      <p:sp>
        <p:nvSpPr>
          <p:cNvPr id="228" name="Google Shape;228;p12"/>
          <p:cNvSpPr txBox="1">
            <a:spLocks noGrp="1"/>
          </p:cNvSpPr>
          <p:nvPr>
            <p:ph type="body" idx="6"/>
          </p:nvPr>
        </p:nvSpPr>
        <p:spPr>
          <a:xfrm>
            <a:off x="8237550" y="3976767"/>
            <a:ext cx="2658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marL="914400" lvl="1" indent="-33655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marL="1371600" lvl="2" indent="-33655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marL="1828800" lvl="3" indent="-33655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marL="2286000" lvl="4" indent="-33655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marL="2743200" lvl="5" indent="-33655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marL="3200400" lvl="6" indent="-33655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marL="3657600" lvl="7" indent="-33655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marL="4114800" lvl="8" indent="-33655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8" r:id="rId6"/>
    <p:sldLayoutId id="214748365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>
            <a:spLocks noGrp="1"/>
          </p:cNvSpPr>
          <p:nvPr>
            <p:ph type="title"/>
          </p:nvPr>
        </p:nvSpPr>
        <p:spPr>
          <a:xfrm>
            <a:off x="2596953" y="1419521"/>
            <a:ext cx="6796800" cy="290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</a:rPr>
              <a:t>From</a:t>
            </a:r>
            <a:r>
              <a:rPr lang="en" sz="4800" dirty="0">
                <a:solidFill>
                  <a:schemeClr val="accent3"/>
                </a:solidFill>
              </a:rPr>
              <a:t> </a:t>
            </a:r>
            <a:r>
              <a:rPr lang="en" sz="4400" dirty="0">
                <a:solidFill>
                  <a:schemeClr val="accent3"/>
                </a:solidFill>
              </a:rPr>
              <a:t>Ripple</a:t>
            </a:r>
            <a:r>
              <a:rPr lang="en" sz="4000" dirty="0">
                <a:solidFill>
                  <a:schemeClr val="accent3"/>
                </a:solidFill>
              </a:rPr>
              <a:t>s</a:t>
            </a:r>
            <a:r>
              <a:rPr lang="en" sz="4800" dirty="0">
                <a:solidFill>
                  <a:schemeClr val="accent3"/>
                </a:solidFill>
              </a:rPr>
              <a:t> </a:t>
            </a:r>
            <a:r>
              <a:rPr lang="en" sz="4800" dirty="0">
                <a:solidFill>
                  <a:schemeClr val="tx1"/>
                </a:solidFill>
              </a:rPr>
              <a:t>to</a:t>
            </a:r>
            <a:r>
              <a:rPr lang="en" sz="4800" dirty="0">
                <a:solidFill>
                  <a:schemeClr val="accent3"/>
                </a:solidFill>
              </a:rPr>
              <a:t> </a:t>
            </a:r>
            <a:r>
              <a:rPr lang="en" sz="6000" dirty="0">
                <a:solidFill>
                  <a:schemeClr val="accent1"/>
                </a:solidFill>
              </a:rPr>
              <a:t>Waves</a:t>
            </a:r>
            <a:br>
              <a:rPr lang="en" sz="4400" dirty="0"/>
            </a:br>
            <a:br>
              <a:rPr lang="en" sz="4400" dirty="0"/>
            </a:br>
            <a:r>
              <a:rPr lang="en" sz="4800" dirty="0">
                <a:solidFill>
                  <a:schemeClr val="tx1"/>
                </a:solidFill>
              </a:rPr>
              <a:t>DNS</a:t>
            </a:r>
            <a:r>
              <a:rPr lang="en" sz="5400" dirty="0">
                <a:solidFill>
                  <a:schemeClr val="accent1"/>
                </a:solidFill>
              </a:rPr>
              <a:t> </a:t>
            </a:r>
            <a:r>
              <a:rPr lang="en" sz="4400" dirty="0">
                <a:solidFill>
                  <a:schemeClr val="accent3"/>
                </a:solidFill>
              </a:rPr>
              <a:t>Reflection</a:t>
            </a:r>
            <a:r>
              <a:rPr lang="en" sz="5400" dirty="0">
                <a:solidFill>
                  <a:schemeClr val="accent1"/>
                </a:solidFill>
              </a:rPr>
              <a:t> </a:t>
            </a:r>
            <a:r>
              <a:rPr lang="en" sz="4800" dirty="0">
                <a:solidFill>
                  <a:schemeClr val="tx1"/>
                </a:solidFill>
              </a:rPr>
              <a:t>and</a:t>
            </a:r>
            <a:r>
              <a:rPr lang="en" sz="5400" dirty="0">
                <a:solidFill>
                  <a:schemeClr val="tx1"/>
                </a:solidFill>
              </a:rPr>
              <a:t> </a:t>
            </a:r>
            <a:r>
              <a:rPr lang="en" sz="5400" dirty="0">
                <a:solidFill>
                  <a:schemeClr val="accent1"/>
                </a:solidFill>
              </a:rPr>
              <a:t>Amplification </a:t>
            </a:r>
            <a:r>
              <a:rPr lang="en" sz="4800" dirty="0">
                <a:solidFill>
                  <a:schemeClr val="tx1"/>
                </a:solidFill>
              </a:rPr>
              <a:t>Attack</a:t>
            </a:r>
            <a:endParaRPr sz="4800" dirty="0">
              <a:solidFill>
                <a:schemeClr val="tx1"/>
              </a:solidFill>
            </a:endParaRPr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1"/>
          </p:nvPr>
        </p:nvSpPr>
        <p:spPr>
          <a:xfrm>
            <a:off x="5741690" y="5023185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000" b="1" i="1" dirty="0">
                <a:solidFill>
                  <a:schemeClr val="tx1"/>
                </a:solidFill>
              </a:rPr>
              <a:t>University of Pavia, Italy</a:t>
            </a:r>
            <a:endParaRPr sz="2000" b="1" i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1"/>
          <p:cNvSpPr txBox="1">
            <a:spLocks noGrp="1"/>
          </p:cNvSpPr>
          <p:nvPr>
            <p:ph type="body" idx="1"/>
          </p:nvPr>
        </p:nvSpPr>
        <p:spPr>
          <a:xfrm>
            <a:off x="1653300" y="4052849"/>
            <a:ext cx="8894400" cy="100900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100" dirty="0">
                <a:solidFill>
                  <a:schemeClr val="accent3"/>
                </a:solidFill>
              </a:rPr>
              <a:t>&lt;p&gt; </a:t>
            </a:r>
            <a:r>
              <a:rPr lang="en" sz="2400" dirty="0"/>
              <a:t>T</a:t>
            </a:r>
            <a:r>
              <a:rPr lang="en-GB" sz="2400" dirty="0"/>
              <a:t>o ensure the success of the project, it is essential to establish a clear methodology</a:t>
            </a:r>
            <a:r>
              <a:rPr lang="en" sz="2100" dirty="0">
                <a:solidFill>
                  <a:schemeClr val="accent3"/>
                </a:solidFill>
              </a:rPr>
              <a:t>&lt;/p&gt;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8" name="Google Shape;458;p31"/>
          <p:cNvSpPr txBox="1">
            <a:spLocks noGrp="1"/>
          </p:cNvSpPr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/>
              <a:t>Experimental </a:t>
            </a:r>
            <a:r>
              <a:rPr lang="en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SETUP</a:t>
            </a:r>
            <a:endParaRPr sz="1400" dirty="0">
              <a:solidFill>
                <a:schemeClr val="accent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</p:txBody>
      </p:sp>
      <p:sp>
        <p:nvSpPr>
          <p:cNvPr id="459" name="Google Shape;459;p31"/>
          <p:cNvSpPr/>
          <p:nvPr/>
        </p:nvSpPr>
        <p:spPr>
          <a:xfrm>
            <a:off x="1663550" y="2130577"/>
            <a:ext cx="1858156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3"/>
                </a:solidFill>
                <a:latin typeface="Roboto Mono"/>
              </a:rPr>
              <a:t>0</a:t>
            </a:r>
            <a:r>
              <a:rPr lang="it-IT" b="1" dirty="0">
                <a:solidFill>
                  <a:schemeClr val="accent3"/>
                </a:solidFill>
                <a:latin typeface="Roboto Mono"/>
              </a:rPr>
              <a:t>2</a:t>
            </a:r>
            <a:endParaRPr b="1" i="0" dirty="0">
              <a:ln>
                <a:noFill/>
              </a:ln>
              <a:solidFill>
                <a:schemeClr val="accent3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3633663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1273073" y="622928"/>
            <a:ext cx="44252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Why</a:t>
            </a:r>
            <a:endParaRPr sz="3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273073" y="1674254"/>
            <a:ext cx="4335676" cy="4080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en-GB" sz="2400" b="1" dirty="0"/>
              <a:t>Identify</a:t>
            </a:r>
            <a:r>
              <a:rPr lang="it-IT" sz="2400" b="1" dirty="0"/>
              <a:t> DNS </a:t>
            </a:r>
            <a:r>
              <a:rPr lang="en-GB" sz="2400" b="1" dirty="0"/>
              <a:t>vulnerabilities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en-GB" sz="2400" b="1" dirty="0"/>
              <a:t>Evaluate</a:t>
            </a:r>
            <a:r>
              <a:rPr lang="it-IT" sz="2400" b="1" dirty="0"/>
              <a:t> Network </a:t>
            </a:r>
            <a:r>
              <a:rPr lang="en-GB" sz="2400" b="1" dirty="0" err="1"/>
              <a:t>resiliance</a:t>
            </a:r>
            <a:endParaRPr lang="en-GB" sz="2400" b="1" dirty="0"/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en-GB" sz="2400" b="1" dirty="0"/>
              <a:t>identify potential countermeasures</a:t>
            </a:r>
            <a:endParaRPr lang="it-IT" sz="2400" b="1" dirty="0"/>
          </a:p>
        </p:txBody>
      </p:sp>
      <p:sp>
        <p:nvSpPr>
          <p:cNvPr id="3" name="Google Shape;424;p27">
            <a:extLst>
              <a:ext uri="{FF2B5EF4-FFF2-40B4-BE49-F238E27FC236}">
                <a16:creationId xmlns:a16="http://schemas.microsoft.com/office/drawing/2014/main" id="{E4C66B90-A117-A805-7DAA-7DBE5BC72206}"/>
              </a:ext>
            </a:extLst>
          </p:cNvPr>
          <p:cNvSpPr txBox="1">
            <a:spLocks/>
          </p:cNvSpPr>
          <p:nvPr/>
        </p:nvSpPr>
        <p:spPr>
          <a:xfrm>
            <a:off x="6723664" y="622928"/>
            <a:ext cx="455620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it-IT" sz="3600" dirty="0" err="1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Which</a:t>
            </a:r>
            <a:r>
              <a:rPr lang="it-IT" sz="36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/Who</a:t>
            </a:r>
          </a:p>
          <a:p>
            <a:endParaRPr lang="it-IT" sz="3600" dirty="0">
              <a:solidFill>
                <a:schemeClr val="accent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Google Shape;426;p27">
            <a:extLst>
              <a:ext uri="{FF2B5EF4-FFF2-40B4-BE49-F238E27FC236}">
                <a16:creationId xmlns:a16="http://schemas.microsoft.com/office/drawing/2014/main" id="{9131188F-CD6F-4288-AC31-D8BE9CB1BE27}"/>
              </a:ext>
            </a:extLst>
          </p:cNvPr>
          <p:cNvSpPr txBox="1">
            <a:spLocks/>
          </p:cNvSpPr>
          <p:nvPr/>
        </p:nvSpPr>
        <p:spPr>
          <a:xfrm>
            <a:off x="6723664" y="1674253"/>
            <a:ext cx="4335676" cy="408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/>
              <a:t>1 laptop </a:t>
            </a:r>
            <a:r>
              <a:rPr lang="it-IT" sz="2400" b="1" dirty="0" err="1"/>
              <a:t>host</a:t>
            </a:r>
            <a:r>
              <a:rPr lang="it-IT" sz="2400" b="1" dirty="0"/>
              <a:t> DNS server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en-GB" sz="2400" b="1" dirty="0"/>
              <a:t>4 laptops perform the attack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en-GB" sz="2400" b="1" dirty="0"/>
              <a:t>1 laptop act as victim of spoofing</a:t>
            </a:r>
            <a:endParaRPr lang="it-IT" sz="2400" b="1" dirty="0"/>
          </a:p>
        </p:txBody>
      </p:sp>
    </p:spTree>
    <p:extLst>
      <p:ext uri="{BB962C8B-B14F-4D97-AF65-F5344CB8AC3E}">
        <p14:creationId xmlns:p14="http://schemas.microsoft.com/office/powerpoint/2010/main" val="3703750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1273073" y="622928"/>
            <a:ext cx="44252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What</a:t>
            </a:r>
            <a:endParaRPr sz="3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273073" y="1674254"/>
            <a:ext cx="4335676" cy="40802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/>
              <a:t>RTT </a:t>
            </a:r>
            <a:r>
              <a:rPr lang="it-IT" sz="2400" b="1" dirty="0" err="1"/>
              <a:t>before</a:t>
            </a:r>
            <a:r>
              <a:rPr lang="it-IT" sz="2400" b="1" dirty="0"/>
              <a:t> and </a:t>
            </a:r>
            <a:r>
              <a:rPr lang="it-IT" sz="2400" b="1" dirty="0" err="1"/>
              <a:t>during</a:t>
            </a:r>
            <a:r>
              <a:rPr lang="it-IT" sz="2400" b="1" dirty="0"/>
              <a:t> the </a:t>
            </a:r>
            <a:r>
              <a:rPr lang="it-IT" sz="2400" b="1" dirty="0" err="1"/>
              <a:t>attack</a:t>
            </a:r>
            <a:endParaRPr lang="it-IT" sz="2400" b="1" dirty="0"/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 err="1"/>
              <a:t>Response</a:t>
            </a:r>
            <a:r>
              <a:rPr lang="it-IT" sz="2400" b="1" dirty="0"/>
              <a:t> time of DNS query 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 err="1"/>
              <a:t>Resources</a:t>
            </a:r>
            <a:r>
              <a:rPr lang="it-IT" sz="2400" b="1" dirty="0"/>
              <a:t> </a:t>
            </a:r>
            <a:r>
              <a:rPr lang="it-IT" sz="2400" b="1" dirty="0" err="1"/>
              <a:t>used</a:t>
            </a:r>
            <a:r>
              <a:rPr lang="it-IT" sz="2400" b="1" dirty="0"/>
              <a:t> by the DNS server</a:t>
            </a:r>
          </a:p>
        </p:txBody>
      </p:sp>
      <p:sp>
        <p:nvSpPr>
          <p:cNvPr id="3" name="Google Shape;424;p27">
            <a:extLst>
              <a:ext uri="{FF2B5EF4-FFF2-40B4-BE49-F238E27FC236}">
                <a16:creationId xmlns:a16="http://schemas.microsoft.com/office/drawing/2014/main" id="{E4C66B90-A117-A805-7DAA-7DBE5BC72206}"/>
              </a:ext>
            </a:extLst>
          </p:cNvPr>
          <p:cNvSpPr txBox="1">
            <a:spLocks/>
          </p:cNvSpPr>
          <p:nvPr/>
        </p:nvSpPr>
        <p:spPr>
          <a:xfrm>
            <a:off x="6723664" y="622928"/>
            <a:ext cx="455620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it-IT" sz="3600" dirty="0" err="1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Where</a:t>
            </a:r>
            <a:endParaRPr lang="it-IT" sz="3600" dirty="0">
              <a:solidFill>
                <a:schemeClr val="accent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Google Shape;426;p27">
            <a:extLst>
              <a:ext uri="{FF2B5EF4-FFF2-40B4-BE49-F238E27FC236}">
                <a16:creationId xmlns:a16="http://schemas.microsoft.com/office/drawing/2014/main" id="{9131188F-CD6F-4288-AC31-D8BE9CB1BE27}"/>
              </a:ext>
            </a:extLst>
          </p:cNvPr>
          <p:cNvSpPr txBox="1">
            <a:spLocks/>
          </p:cNvSpPr>
          <p:nvPr/>
        </p:nvSpPr>
        <p:spPr>
          <a:xfrm>
            <a:off x="6723664" y="1674253"/>
            <a:ext cx="4335676" cy="408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/>
              <a:t>1 laptop </a:t>
            </a:r>
            <a:r>
              <a:rPr lang="it-IT" sz="2400" b="1" dirty="0" err="1"/>
              <a:t>host</a:t>
            </a:r>
            <a:r>
              <a:rPr lang="it-IT" sz="2400" b="1" dirty="0"/>
              <a:t> DNS server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en-GB" sz="2400" b="1" dirty="0"/>
              <a:t>4 laptops perform the attack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en-GB" sz="2400" b="1" dirty="0"/>
              <a:t>1 laptop act as victim of spoofing</a:t>
            </a:r>
            <a:endParaRPr lang="it-IT" sz="2400" b="1" dirty="0"/>
          </a:p>
        </p:txBody>
      </p:sp>
    </p:spTree>
    <p:extLst>
      <p:ext uri="{BB962C8B-B14F-4D97-AF65-F5344CB8AC3E}">
        <p14:creationId xmlns:p14="http://schemas.microsoft.com/office/powerpoint/2010/main" val="256991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4593920" y="2896127"/>
            <a:ext cx="4794324" cy="106574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Tools </a:t>
            </a:r>
            <a:r>
              <a:rPr lang="en" sz="72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used</a:t>
            </a:r>
            <a:endParaRPr sz="720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12" name="Google Shape;412;p25"/>
          <p:cNvSpPr/>
          <p:nvPr/>
        </p:nvSpPr>
        <p:spPr>
          <a:xfrm>
            <a:off x="2912801" y="2685950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it-IT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03</a:t>
            </a:r>
            <a:endParaRPr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4176097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/>
          <p:nvPr/>
        </p:nvSpPr>
        <p:spPr>
          <a:xfrm>
            <a:off x="683259" y="846216"/>
            <a:ext cx="7272300" cy="50331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3" name="Google Shape;483;p33"/>
          <p:cNvPicPr preferRelativeResize="0"/>
          <p:nvPr/>
        </p:nvPicPr>
        <p:blipFill>
          <a:blip r:embed="rId3"/>
          <a:srcRect t="913" b="913"/>
          <a:stretch/>
        </p:blipFill>
        <p:spPr>
          <a:xfrm>
            <a:off x="5268988" y="2859280"/>
            <a:ext cx="6521619" cy="3409353"/>
          </a:xfrm>
          <a:prstGeom prst="roundRect">
            <a:avLst>
              <a:gd name="adj" fmla="val 4729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84" name="Google Shape;484;p33"/>
          <p:cNvGrpSpPr/>
          <p:nvPr/>
        </p:nvGrpSpPr>
        <p:grpSpPr>
          <a:xfrm>
            <a:off x="5367912" y="2938266"/>
            <a:ext cx="693284" cy="168491"/>
            <a:chOff x="2147366" y="4139382"/>
            <a:chExt cx="635280" cy="147600"/>
          </a:xfrm>
        </p:grpSpPr>
        <p:sp>
          <p:nvSpPr>
            <p:cNvPr id="485" name="Google Shape;485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8" name="Google Shape;488;p33"/>
          <p:cNvGrpSpPr/>
          <p:nvPr/>
        </p:nvGrpSpPr>
        <p:grpSpPr>
          <a:xfrm>
            <a:off x="780846" y="978684"/>
            <a:ext cx="635280" cy="147600"/>
            <a:chOff x="2147366" y="4139382"/>
            <a:chExt cx="635280" cy="147600"/>
          </a:xfrm>
        </p:grpSpPr>
        <p:sp>
          <p:nvSpPr>
            <p:cNvPr id="489" name="Google Shape;489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417;p26">
            <a:extLst>
              <a:ext uri="{FF2B5EF4-FFF2-40B4-BE49-F238E27FC236}">
                <a16:creationId xmlns:a16="http://schemas.microsoft.com/office/drawing/2014/main" id="{C8C7F280-8680-AACA-2F18-3DE655D41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4686" y="1235533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PING</a:t>
            </a:r>
            <a:endParaRPr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Google Shape;419;p26">
            <a:extLst>
              <a:ext uri="{FF2B5EF4-FFF2-40B4-BE49-F238E27FC236}">
                <a16:creationId xmlns:a16="http://schemas.microsoft.com/office/drawing/2014/main" id="{98C7A0C1-23E8-968B-7F8C-6DC24FD0CF3A}"/>
              </a:ext>
            </a:extLst>
          </p:cNvPr>
          <p:cNvSpPr txBox="1">
            <a:spLocks/>
          </p:cNvSpPr>
          <p:nvPr/>
        </p:nvSpPr>
        <p:spPr>
          <a:xfrm>
            <a:off x="1172287" y="2311759"/>
            <a:ext cx="3896112" cy="3467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b="1" dirty="0"/>
              <a:t>Network utility tool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b="1" dirty="0" err="1"/>
              <a:t>Sends</a:t>
            </a:r>
            <a:r>
              <a:rPr lang="it-IT" b="1" dirty="0"/>
              <a:t> small </a:t>
            </a:r>
            <a:r>
              <a:rPr lang="it-IT" b="1" dirty="0" err="1"/>
              <a:t>packets</a:t>
            </a:r>
            <a:r>
              <a:rPr lang="it-IT" b="1" dirty="0"/>
              <a:t> to a </a:t>
            </a:r>
            <a:r>
              <a:rPr lang="it-IT" b="1" dirty="0" err="1"/>
              <a:t>specific</a:t>
            </a:r>
            <a:r>
              <a:rPr lang="it-IT" b="1" dirty="0"/>
              <a:t> IP </a:t>
            </a:r>
            <a:r>
              <a:rPr lang="it-IT" b="1" dirty="0" err="1"/>
              <a:t>address</a:t>
            </a:r>
            <a:endParaRPr lang="it-IT" b="1" dirty="0"/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b="1" dirty="0" err="1"/>
              <a:t>Measures</a:t>
            </a:r>
            <a:r>
              <a:rPr lang="it-IT" b="1" dirty="0"/>
              <a:t> the RTT</a:t>
            </a:r>
            <a:b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</a:br>
            <a:endParaRPr lang="it-IT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56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/>
          <p:nvPr/>
        </p:nvSpPr>
        <p:spPr>
          <a:xfrm>
            <a:off x="683259" y="846216"/>
            <a:ext cx="7272300" cy="50331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3" name="Google Shape;483;p33"/>
          <p:cNvPicPr/>
          <p:nvPr/>
        </p:nvPicPr>
        <p:blipFill>
          <a:blip r:embed="rId3"/>
          <a:stretch/>
        </p:blipFill>
        <p:spPr>
          <a:xfrm>
            <a:off x="5270400" y="2858400"/>
            <a:ext cx="6523200" cy="3409200"/>
          </a:xfrm>
          <a:prstGeom prst="roundRect">
            <a:avLst>
              <a:gd name="adj" fmla="val 4729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84" name="Google Shape;484;p33"/>
          <p:cNvGrpSpPr/>
          <p:nvPr/>
        </p:nvGrpSpPr>
        <p:grpSpPr>
          <a:xfrm>
            <a:off x="5367912" y="2938266"/>
            <a:ext cx="693284" cy="168491"/>
            <a:chOff x="2147366" y="4139382"/>
            <a:chExt cx="635280" cy="147600"/>
          </a:xfrm>
        </p:grpSpPr>
        <p:sp>
          <p:nvSpPr>
            <p:cNvPr id="485" name="Google Shape;485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8" name="Google Shape;488;p33"/>
          <p:cNvGrpSpPr/>
          <p:nvPr/>
        </p:nvGrpSpPr>
        <p:grpSpPr>
          <a:xfrm>
            <a:off x="780846" y="978684"/>
            <a:ext cx="635280" cy="147600"/>
            <a:chOff x="2147366" y="4139382"/>
            <a:chExt cx="635280" cy="147600"/>
          </a:xfrm>
        </p:grpSpPr>
        <p:sp>
          <p:nvSpPr>
            <p:cNvPr id="489" name="Google Shape;489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417;p26">
            <a:extLst>
              <a:ext uri="{FF2B5EF4-FFF2-40B4-BE49-F238E27FC236}">
                <a16:creationId xmlns:a16="http://schemas.microsoft.com/office/drawing/2014/main" id="{C8C7F280-8680-AACA-2F18-3DE655D41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4686" y="1235533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DIG</a:t>
            </a:r>
            <a:endParaRPr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Google Shape;419;p26">
            <a:extLst>
              <a:ext uri="{FF2B5EF4-FFF2-40B4-BE49-F238E27FC236}">
                <a16:creationId xmlns:a16="http://schemas.microsoft.com/office/drawing/2014/main" id="{7983E4C8-2FB4-6D61-B685-03921B4569C9}"/>
              </a:ext>
            </a:extLst>
          </p:cNvPr>
          <p:cNvSpPr txBox="1">
            <a:spLocks/>
          </p:cNvSpPr>
          <p:nvPr/>
        </p:nvSpPr>
        <p:spPr>
          <a:xfrm>
            <a:off x="1290435" y="2947998"/>
            <a:ext cx="3746557" cy="61233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sz="2000" b="1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  <p:sp>
        <p:nvSpPr>
          <p:cNvPr id="3" name="Google Shape;418;p26">
            <a:extLst>
              <a:ext uri="{FF2B5EF4-FFF2-40B4-BE49-F238E27FC236}">
                <a16:creationId xmlns:a16="http://schemas.microsoft.com/office/drawing/2014/main" id="{4ED45DBB-ED7C-A20E-CFC7-B48152D5951B}"/>
              </a:ext>
            </a:extLst>
          </p:cNvPr>
          <p:cNvSpPr txBox="1">
            <a:spLocks/>
          </p:cNvSpPr>
          <p:nvPr/>
        </p:nvSpPr>
        <p:spPr>
          <a:xfrm>
            <a:off x="1098486" y="2029400"/>
            <a:ext cx="3682542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ctr">
              <a:spcAft>
                <a:spcPts val="2100"/>
              </a:spcAft>
            </a:pPr>
            <a:r>
              <a:rPr lang="it-IT" dirty="0">
                <a:solidFill>
                  <a:schemeClr val="accent3"/>
                </a:solidFill>
              </a:rPr>
              <a:t>Domain Information </a:t>
            </a:r>
            <a:r>
              <a:rPr lang="en-GB" dirty="0">
                <a:solidFill>
                  <a:schemeClr val="accent3"/>
                </a:solidFill>
              </a:rPr>
              <a:t>Groper</a:t>
            </a:r>
            <a:endParaRPr lang="it-IT" dirty="0"/>
          </a:p>
        </p:txBody>
      </p:sp>
      <p:sp>
        <p:nvSpPr>
          <p:cNvPr id="4" name="Google Shape;419;p26">
            <a:extLst>
              <a:ext uri="{FF2B5EF4-FFF2-40B4-BE49-F238E27FC236}">
                <a16:creationId xmlns:a16="http://schemas.microsoft.com/office/drawing/2014/main" id="{A0EFC691-ABFF-89A5-E37C-121B27CE9249}"/>
              </a:ext>
            </a:extLst>
          </p:cNvPr>
          <p:cNvSpPr txBox="1">
            <a:spLocks/>
          </p:cNvSpPr>
          <p:nvPr/>
        </p:nvSpPr>
        <p:spPr>
          <a:xfrm>
            <a:off x="1172286" y="2580896"/>
            <a:ext cx="3896112" cy="3467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b="1" dirty="0" err="1"/>
              <a:t>Performs</a:t>
            </a:r>
            <a:r>
              <a:rPr lang="it-IT" b="1" dirty="0"/>
              <a:t> DNS queries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Measure</a:t>
            </a:r>
            <a: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query time</a:t>
            </a:r>
          </a:p>
          <a:p>
            <a:pPr marL="285750" indent="-285750">
              <a:spcBef>
                <a:spcPts val="2100"/>
              </a:spcBef>
              <a:spcAft>
                <a:spcPts val="2100"/>
              </a:spcAft>
            </a:pPr>
            <a:r>
              <a:rPr lang="it-IT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Used</a:t>
            </a:r>
            <a: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to check</a:t>
            </a:r>
            <a:r>
              <a:rPr lang="en-GB" dirty="0"/>
              <a:t> DNS records and the status of the server</a:t>
            </a:r>
            <a:b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</a:br>
            <a:endParaRPr lang="it-IT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417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/>
          <p:nvPr/>
        </p:nvSpPr>
        <p:spPr>
          <a:xfrm>
            <a:off x="683259" y="846216"/>
            <a:ext cx="7272300" cy="50331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8" name="Google Shape;488;p33"/>
          <p:cNvGrpSpPr/>
          <p:nvPr/>
        </p:nvGrpSpPr>
        <p:grpSpPr>
          <a:xfrm>
            <a:off x="780846" y="978684"/>
            <a:ext cx="635280" cy="147600"/>
            <a:chOff x="2147366" y="4139382"/>
            <a:chExt cx="635280" cy="147600"/>
          </a:xfrm>
        </p:grpSpPr>
        <p:sp>
          <p:nvSpPr>
            <p:cNvPr id="489" name="Google Shape;489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417;p26">
            <a:extLst>
              <a:ext uri="{FF2B5EF4-FFF2-40B4-BE49-F238E27FC236}">
                <a16:creationId xmlns:a16="http://schemas.microsoft.com/office/drawing/2014/main" id="{C8C7F280-8680-AACA-2F18-3DE655D41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4686" y="1235533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TOP</a:t>
            </a:r>
            <a:endParaRPr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Google Shape;419;p26">
            <a:extLst>
              <a:ext uri="{FF2B5EF4-FFF2-40B4-BE49-F238E27FC236}">
                <a16:creationId xmlns:a16="http://schemas.microsoft.com/office/drawing/2014/main" id="{7983E4C8-2FB4-6D61-B685-03921B4569C9}"/>
              </a:ext>
            </a:extLst>
          </p:cNvPr>
          <p:cNvSpPr txBox="1">
            <a:spLocks/>
          </p:cNvSpPr>
          <p:nvPr/>
        </p:nvSpPr>
        <p:spPr>
          <a:xfrm>
            <a:off x="1290435" y="2947998"/>
            <a:ext cx="3746557" cy="61233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sz="2000" b="1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  <p:sp>
        <p:nvSpPr>
          <p:cNvPr id="4" name="Google Shape;419;p26">
            <a:extLst>
              <a:ext uri="{FF2B5EF4-FFF2-40B4-BE49-F238E27FC236}">
                <a16:creationId xmlns:a16="http://schemas.microsoft.com/office/drawing/2014/main" id="{FE7E634F-4BC1-6FE2-A5D7-7DE95DF271A7}"/>
              </a:ext>
            </a:extLst>
          </p:cNvPr>
          <p:cNvSpPr txBox="1">
            <a:spLocks/>
          </p:cNvSpPr>
          <p:nvPr/>
        </p:nvSpPr>
        <p:spPr>
          <a:xfrm>
            <a:off x="1140880" y="2205470"/>
            <a:ext cx="6515610" cy="3467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342900">
              <a:spcBef>
                <a:spcPts val="2100"/>
              </a:spcBef>
              <a:spcAft>
                <a:spcPts val="2100"/>
              </a:spcAft>
            </a:pP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Tool </a:t>
            </a: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used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to monitor the system </a:t>
            </a: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resources,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like </a:t>
            </a: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memory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and CPU </a:t>
            </a: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usage.</a:t>
            </a:r>
          </a:p>
          <a:p>
            <a:pPr marL="342900">
              <a:spcBef>
                <a:spcPts val="2100"/>
              </a:spcBef>
              <a:spcAft>
                <a:spcPts val="2100"/>
              </a:spcAft>
            </a:pP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Used to monitor the resources allocate by the server before and during the attack.</a:t>
            </a:r>
          </a:p>
        </p:txBody>
      </p:sp>
    </p:spTree>
    <p:extLst>
      <p:ext uri="{BB962C8B-B14F-4D97-AF65-F5344CB8AC3E}">
        <p14:creationId xmlns:p14="http://schemas.microsoft.com/office/powerpoint/2010/main" val="2595075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/>
          <p:nvPr/>
        </p:nvSpPr>
        <p:spPr>
          <a:xfrm>
            <a:off x="683259" y="846216"/>
            <a:ext cx="7272300" cy="50331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8" name="Google Shape;488;p33"/>
          <p:cNvGrpSpPr/>
          <p:nvPr/>
        </p:nvGrpSpPr>
        <p:grpSpPr>
          <a:xfrm>
            <a:off x="780846" y="978684"/>
            <a:ext cx="635280" cy="147600"/>
            <a:chOff x="2147366" y="4139382"/>
            <a:chExt cx="635280" cy="147600"/>
          </a:xfrm>
        </p:grpSpPr>
        <p:sp>
          <p:nvSpPr>
            <p:cNvPr id="489" name="Google Shape;489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417;p26">
            <a:extLst>
              <a:ext uri="{FF2B5EF4-FFF2-40B4-BE49-F238E27FC236}">
                <a16:creationId xmlns:a16="http://schemas.microsoft.com/office/drawing/2014/main" id="{C8C7F280-8680-AACA-2F18-3DE655D41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4686" y="1235533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Wireshark</a:t>
            </a:r>
            <a:endParaRPr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Google Shape;419;p26">
            <a:extLst>
              <a:ext uri="{FF2B5EF4-FFF2-40B4-BE49-F238E27FC236}">
                <a16:creationId xmlns:a16="http://schemas.microsoft.com/office/drawing/2014/main" id="{7983E4C8-2FB4-6D61-B685-03921B4569C9}"/>
              </a:ext>
            </a:extLst>
          </p:cNvPr>
          <p:cNvSpPr txBox="1">
            <a:spLocks/>
          </p:cNvSpPr>
          <p:nvPr/>
        </p:nvSpPr>
        <p:spPr>
          <a:xfrm>
            <a:off x="1290435" y="2947998"/>
            <a:ext cx="3746557" cy="61233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sz="2000" b="1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  <p:sp>
        <p:nvSpPr>
          <p:cNvPr id="3" name="Google Shape;418;p26">
            <a:extLst>
              <a:ext uri="{FF2B5EF4-FFF2-40B4-BE49-F238E27FC236}">
                <a16:creationId xmlns:a16="http://schemas.microsoft.com/office/drawing/2014/main" id="{4ED45DBB-ED7C-A20E-CFC7-B48152D5951B}"/>
              </a:ext>
            </a:extLst>
          </p:cNvPr>
          <p:cNvSpPr txBox="1">
            <a:spLocks/>
          </p:cNvSpPr>
          <p:nvPr/>
        </p:nvSpPr>
        <p:spPr>
          <a:xfrm>
            <a:off x="793724" y="2031984"/>
            <a:ext cx="6711002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ctr">
              <a:spcAft>
                <a:spcPts val="2100"/>
              </a:spcAft>
            </a:pPr>
            <a:r>
              <a:rPr lang="en-GB" dirty="0">
                <a:solidFill>
                  <a:schemeClr val="accent3"/>
                </a:solidFill>
              </a:rPr>
              <a:t>Open-source network protocol analyser</a:t>
            </a:r>
            <a:endParaRPr lang="it-IT" dirty="0"/>
          </a:p>
        </p:txBody>
      </p:sp>
      <p:pic>
        <p:nvPicPr>
          <p:cNvPr id="5" name="Immagine 4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CA449D5-3E3D-FDFF-2141-9DF28B17480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1120987" y="897230"/>
            <a:ext cx="3528286" cy="745519"/>
          </a:xfrm>
          <a:prstGeom prst="rect">
            <a:avLst/>
          </a:prstGeom>
        </p:spPr>
      </p:pic>
      <p:sp>
        <p:nvSpPr>
          <p:cNvPr id="4" name="Google Shape;419;p26">
            <a:extLst>
              <a:ext uri="{FF2B5EF4-FFF2-40B4-BE49-F238E27FC236}">
                <a16:creationId xmlns:a16="http://schemas.microsoft.com/office/drawing/2014/main" id="{F0BCE4E3-9688-494B-04FA-1C8DE8593294}"/>
              </a:ext>
            </a:extLst>
          </p:cNvPr>
          <p:cNvSpPr txBox="1">
            <a:spLocks/>
          </p:cNvSpPr>
          <p:nvPr/>
        </p:nvSpPr>
        <p:spPr>
          <a:xfrm>
            <a:off x="1120987" y="2492062"/>
            <a:ext cx="6535503" cy="318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342900">
              <a:spcBef>
                <a:spcPts val="2100"/>
              </a:spcBef>
              <a:spcAft>
                <a:spcPts val="2100"/>
              </a:spcAft>
            </a:pP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Designed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to</a:t>
            </a:r>
            <a:r>
              <a:rPr lang="en-GB" sz="2000" dirty="0"/>
              <a:t> capture, analyse, and display network traffic in real-time</a:t>
            </a:r>
            <a:endParaRPr lang="en-GB" sz="2000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  <a:p>
            <a:pPr marL="342900">
              <a:spcBef>
                <a:spcPts val="2100"/>
              </a:spcBef>
              <a:spcAft>
                <a:spcPts val="2100"/>
              </a:spcAft>
            </a:pP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Used to monitor the status of the attack, in terms of number of packets sent, and the behaviour of the DNS server</a:t>
            </a:r>
          </a:p>
        </p:txBody>
      </p:sp>
    </p:spTree>
    <p:extLst>
      <p:ext uri="{BB962C8B-B14F-4D97-AF65-F5344CB8AC3E}">
        <p14:creationId xmlns:p14="http://schemas.microsoft.com/office/powerpoint/2010/main" val="1379747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4130279" y="2365683"/>
            <a:ext cx="6314486" cy="197208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ym typeface="Arial"/>
              </a:rPr>
              <a:t>DNS</a:t>
            </a:r>
            <a:r>
              <a:rPr lang="en" sz="7200" dirty="0"/>
              <a:t> server</a:t>
            </a:r>
            <a:br>
              <a:rPr lang="en" sz="7200" dirty="0"/>
            </a:br>
            <a:r>
              <a:rPr lang="en" sz="7200" dirty="0"/>
              <a:t>configuration</a:t>
            </a:r>
            <a:endParaRPr sz="720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12" name="Google Shape;412;p25"/>
          <p:cNvSpPr/>
          <p:nvPr/>
        </p:nvSpPr>
        <p:spPr>
          <a:xfrm>
            <a:off x="2185143" y="2321416"/>
            <a:ext cx="1777710" cy="1893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algn="ctr"/>
            <a:r>
              <a:rPr lang="en-GB" b="1" i="0" dirty="0">
                <a:ln>
                  <a:noFill/>
                </a:ln>
                <a:solidFill>
                  <a:schemeClr val="accent3"/>
                </a:solidFill>
                <a:latin typeface="Roboto Mono"/>
              </a:rPr>
              <a:t>0</a:t>
            </a:r>
            <a:r>
              <a:rPr lang="en-GB" b="1" dirty="0">
                <a:solidFill>
                  <a:schemeClr val="accent3"/>
                </a:solidFill>
                <a:latin typeface="Roboto Mono"/>
              </a:rPr>
              <a:t>4</a:t>
            </a:r>
            <a:endParaRPr lang="en-GB" b="1" i="0" dirty="0">
              <a:ln>
                <a:noFill/>
              </a:ln>
              <a:solidFill>
                <a:schemeClr val="accent3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419933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/>
          <p:nvPr/>
        </p:nvSpPr>
        <p:spPr>
          <a:xfrm>
            <a:off x="683259" y="846215"/>
            <a:ext cx="7272300" cy="5541705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8" name="Google Shape;488;p33"/>
          <p:cNvGrpSpPr/>
          <p:nvPr/>
        </p:nvGrpSpPr>
        <p:grpSpPr>
          <a:xfrm>
            <a:off x="780846" y="978684"/>
            <a:ext cx="635280" cy="147600"/>
            <a:chOff x="2147366" y="4139382"/>
            <a:chExt cx="635280" cy="147600"/>
          </a:xfrm>
        </p:grpSpPr>
        <p:sp>
          <p:nvSpPr>
            <p:cNvPr id="489" name="Google Shape;489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417;p26">
            <a:extLst>
              <a:ext uri="{FF2B5EF4-FFF2-40B4-BE49-F238E27FC236}">
                <a16:creationId xmlns:a16="http://schemas.microsoft.com/office/drawing/2014/main" id="{C8C7F280-8680-AACA-2F18-3DE655D41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791514" y="1199609"/>
            <a:ext cx="9465156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buClr>
                <a:srgbClr val="000000"/>
              </a:buClr>
              <a:buFont typeface="Arial"/>
              <a:buNone/>
            </a:pPr>
            <a:r>
              <a:rPr lang="en" sz="4800" dirty="0">
                <a:solidFill>
                  <a:schemeClr val="accent3"/>
                </a:solidFill>
                <a:latin typeface="Roboto Mono"/>
                <a:cs typeface="Arial"/>
                <a:sym typeface="Arial"/>
              </a:rPr>
              <a:t>T</a:t>
            </a:r>
            <a:r>
              <a:rPr lang="en-GB" sz="4800" dirty="0">
                <a:solidFill>
                  <a:schemeClr val="accent3"/>
                </a:solidFill>
                <a:latin typeface="Roboto Mono"/>
                <a:cs typeface="Arial"/>
                <a:sym typeface="Arial"/>
              </a:rPr>
              <a:t>h</a:t>
            </a:r>
            <a:r>
              <a:rPr lang="en" sz="4800" dirty="0">
                <a:solidFill>
                  <a:schemeClr val="accent3"/>
                </a:solidFill>
                <a:latin typeface="Roboto Mono"/>
                <a:cs typeface="Arial"/>
                <a:sym typeface="Arial"/>
              </a:rPr>
              <a:t>e configuration</a:t>
            </a:r>
            <a:endParaRPr sz="4800" dirty="0">
              <a:solidFill>
                <a:schemeClr val="accent3"/>
              </a:solidFill>
              <a:latin typeface="Roboto Mono"/>
              <a:cs typeface="Arial"/>
              <a:sym typeface="Arial"/>
            </a:endParaRPr>
          </a:p>
        </p:txBody>
      </p:sp>
      <p:sp>
        <p:nvSpPr>
          <p:cNvPr id="7" name="Google Shape;419;p26">
            <a:extLst>
              <a:ext uri="{FF2B5EF4-FFF2-40B4-BE49-F238E27FC236}">
                <a16:creationId xmlns:a16="http://schemas.microsoft.com/office/drawing/2014/main" id="{7983E4C8-2FB4-6D61-B685-03921B4569C9}"/>
              </a:ext>
            </a:extLst>
          </p:cNvPr>
          <p:cNvSpPr txBox="1">
            <a:spLocks/>
          </p:cNvSpPr>
          <p:nvPr/>
        </p:nvSpPr>
        <p:spPr>
          <a:xfrm>
            <a:off x="1290435" y="2947998"/>
            <a:ext cx="3746557" cy="61233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sz="2000" b="1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  <p:sp>
        <p:nvSpPr>
          <p:cNvPr id="4" name="Google Shape;419;p26">
            <a:extLst>
              <a:ext uri="{FF2B5EF4-FFF2-40B4-BE49-F238E27FC236}">
                <a16:creationId xmlns:a16="http://schemas.microsoft.com/office/drawing/2014/main" id="{FE7E634F-4BC1-6FE2-A5D7-7DE95DF271A7}"/>
              </a:ext>
            </a:extLst>
          </p:cNvPr>
          <p:cNvSpPr txBox="1">
            <a:spLocks/>
          </p:cNvSpPr>
          <p:nvPr/>
        </p:nvSpPr>
        <p:spPr>
          <a:xfrm>
            <a:off x="683259" y="1999033"/>
            <a:ext cx="6515610" cy="425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34290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</a:pP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Running on Ubuntu 20.4 LTS</a:t>
            </a:r>
          </a:p>
          <a:p>
            <a:pPr marL="34290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</a:pP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BIND9 </a:t>
            </a: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implementation</a:t>
            </a:r>
          </a:p>
          <a:p>
            <a:pPr marL="34290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</a:pP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Authoritative server for the domain “ediproject.com”</a:t>
            </a:r>
          </a:p>
          <a:p>
            <a:pPr marL="342900">
              <a:spcBef>
                <a:spcPts val="2100"/>
              </a:spcBef>
              <a:spcAft>
                <a:spcPts val="2100"/>
              </a:spcAft>
            </a:pPr>
            <a:r>
              <a:rPr lang="en-GB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No security measures. The devices on the LAN were able perform all queries</a:t>
            </a:r>
          </a:p>
        </p:txBody>
      </p:sp>
    </p:spTree>
    <p:extLst>
      <p:ext uri="{BB962C8B-B14F-4D97-AF65-F5344CB8AC3E}">
        <p14:creationId xmlns:p14="http://schemas.microsoft.com/office/powerpoint/2010/main" val="1716982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4"/>
          <p:cNvSpPr txBox="1">
            <a:spLocks noGrp="1"/>
          </p:cNvSpPr>
          <p:nvPr>
            <p:ph type="title" idx="5"/>
          </p:nvPr>
        </p:nvSpPr>
        <p:spPr>
          <a:xfrm>
            <a:off x="9503275" y="41802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06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94" name="Google Shape;394;p24"/>
          <p:cNvSpPr txBox="1">
            <a:spLocks noGrp="1"/>
          </p:cNvSpPr>
          <p:nvPr>
            <p:ph type="title"/>
          </p:nvPr>
        </p:nvSpPr>
        <p:spPr>
          <a:xfrm>
            <a:off x="490775" y="523275"/>
            <a:ext cx="11210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</a:t>
            </a:r>
            <a:r>
              <a:rPr lang="en" sz="6000" dirty="0">
                <a:solidFill>
                  <a:schemeClr val="accent2"/>
                </a:solidFill>
              </a:rPr>
              <a:t>CONTENTS.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395" name="Google Shape;395;p24"/>
          <p:cNvSpPr txBox="1">
            <a:spLocks noGrp="1"/>
          </p:cNvSpPr>
          <p:nvPr>
            <p:ph type="body" idx="1"/>
          </p:nvPr>
        </p:nvSpPr>
        <p:spPr>
          <a:xfrm>
            <a:off x="575950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DDoS attack </a:t>
            </a:r>
            <a:r>
              <a:rPr lang="en" dirty="0">
                <a:solidFill>
                  <a:schemeClr val="accent1"/>
                </a:solidFill>
              </a:rPr>
              <a:t>types</a:t>
            </a:r>
            <a:r>
              <a:rPr lang="en" dirty="0"/>
              <a:t> and </a:t>
            </a:r>
            <a:r>
              <a:rPr lang="en" dirty="0">
                <a:solidFill>
                  <a:schemeClr val="accent1"/>
                </a:solidFill>
              </a:rPr>
              <a:t>reasons</a:t>
            </a:r>
            <a:r>
              <a:rPr lang="en" dirty="0"/>
              <a:t> behind the chosen method.</a:t>
            </a:r>
            <a:endParaRPr dirty="0"/>
          </a:p>
        </p:txBody>
      </p:sp>
      <p:sp>
        <p:nvSpPr>
          <p:cNvPr id="396" name="Google Shape;396;p24"/>
          <p:cNvSpPr txBox="1">
            <a:spLocks noGrp="1"/>
          </p:cNvSpPr>
          <p:nvPr>
            <p:ph type="body" idx="2"/>
          </p:nvPr>
        </p:nvSpPr>
        <p:spPr>
          <a:xfrm>
            <a:off x="4418613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We will talk about this </a:t>
            </a:r>
            <a:r>
              <a:rPr lang="en" dirty="0">
                <a:solidFill>
                  <a:schemeClr val="accent3"/>
                </a:solidFill>
              </a:rPr>
              <a:t>second</a:t>
            </a:r>
            <a:r>
              <a:rPr lang="en" dirty="0"/>
              <a:t>.</a:t>
            </a:r>
            <a:endParaRPr dirty="0"/>
          </a:p>
        </p:txBody>
      </p:sp>
      <p:sp>
        <p:nvSpPr>
          <p:cNvPr id="397" name="Google Shape;397;p24"/>
          <p:cNvSpPr txBox="1">
            <a:spLocks noGrp="1"/>
          </p:cNvSpPr>
          <p:nvPr>
            <p:ph type="body" idx="3"/>
          </p:nvPr>
        </p:nvSpPr>
        <p:spPr>
          <a:xfrm>
            <a:off x="575950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After that we will talk about </a:t>
            </a:r>
            <a:r>
              <a:rPr lang="en" dirty="0">
                <a:solidFill>
                  <a:schemeClr val="accent1"/>
                </a:solidFill>
              </a:rPr>
              <a:t>this</a:t>
            </a:r>
            <a:r>
              <a:rPr lang="en" dirty="0"/>
              <a:t>.</a:t>
            </a:r>
            <a:endParaRPr dirty="0"/>
          </a:p>
        </p:txBody>
      </p:sp>
      <p:sp>
        <p:nvSpPr>
          <p:cNvPr id="398" name="Google Shape;398;p24"/>
          <p:cNvSpPr txBox="1">
            <a:spLocks noGrp="1"/>
          </p:cNvSpPr>
          <p:nvPr>
            <p:ph type="body" idx="4"/>
          </p:nvPr>
        </p:nvSpPr>
        <p:spPr>
          <a:xfrm>
            <a:off x="4418613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We will </a:t>
            </a:r>
            <a:r>
              <a:rPr lang="en" dirty="0">
                <a:solidFill>
                  <a:schemeClr val="accent3"/>
                </a:solidFill>
              </a:rPr>
              <a:t>also </a:t>
            </a:r>
            <a:r>
              <a:rPr lang="en" dirty="0"/>
              <a:t>talk about this.</a:t>
            </a:r>
            <a:endParaRPr dirty="0"/>
          </a:p>
        </p:txBody>
      </p:sp>
      <p:sp>
        <p:nvSpPr>
          <p:cNvPr id="399" name="Google Shape;399;p24"/>
          <p:cNvSpPr txBox="1">
            <a:spLocks noGrp="1"/>
          </p:cNvSpPr>
          <p:nvPr>
            <p:ph type="title" idx="5"/>
          </p:nvPr>
        </p:nvSpPr>
        <p:spPr>
          <a:xfrm>
            <a:off x="1807075" y="18180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01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00" name="Google Shape;400;p24"/>
          <p:cNvSpPr txBox="1">
            <a:spLocks noGrp="1"/>
          </p:cNvSpPr>
          <p:nvPr>
            <p:ph type="body" idx="9"/>
          </p:nvPr>
        </p:nvSpPr>
        <p:spPr>
          <a:xfrm>
            <a:off x="8299375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Then, we will talk about </a:t>
            </a:r>
            <a:r>
              <a:rPr lang="en" dirty="0">
                <a:solidFill>
                  <a:schemeClr val="accent2"/>
                </a:solidFill>
              </a:rPr>
              <a:t>this</a:t>
            </a:r>
            <a:r>
              <a:rPr lang="en" dirty="0"/>
              <a:t>.</a:t>
            </a:r>
            <a:endParaRPr dirty="0"/>
          </a:p>
        </p:txBody>
      </p:sp>
      <p:sp>
        <p:nvSpPr>
          <p:cNvPr id="401" name="Google Shape;401;p24"/>
          <p:cNvSpPr txBox="1">
            <a:spLocks noGrp="1"/>
          </p:cNvSpPr>
          <p:nvPr>
            <p:ph type="body" idx="13"/>
          </p:nvPr>
        </p:nvSpPr>
        <p:spPr>
          <a:xfrm>
            <a:off x="8299375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And we will talk about this </a:t>
            </a:r>
            <a:r>
              <a:rPr lang="en" dirty="0">
                <a:solidFill>
                  <a:schemeClr val="accent2"/>
                </a:solidFill>
              </a:rPr>
              <a:t>last</a:t>
            </a:r>
            <a:r>
              <a:rPr lang="en" dirty="0"/>
              <a:t>.</a:t>
            </a:r>
            <a:endParaRPr dirty="0"/>
          </a:p>
        </p:txBody>
      </p:sp>
      <p:sp>
        <p:nvSpPr>
          <p:cNvPr id="402" name="Google Shape;402;p24"/>
          <p:cNvSpPr txBox="1">
            <a:spLocks noGrp="1"/>
          </p:cNvSpPr>
          <p:nvPr>
            <p:ph type="title" idx="5"/>
          </p:nvPr>
        </p:nvSpPr>
        <p:spPr>
          <a:xfrm>
            <a:off x="5693275" y="18180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403" name="Google Shape;403;p24"/>
          <p:cNvSpPr txBox="1">
            <a:spLocks noGrp="1"/>
          </p:cNvSpPr>
          <p:nvPr>
            <p:ph type="title" idx="5"/>
          </p:nvPr>
        </p:nvSpPr>
        <p:spPr>
          <a:xfrm>
            <a:off x="9503275" y="18180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04" name="Google Shape;404;p24"/>
          <p:cNvSpPr txBox="1">
            <a:spLocks noGrp="1"/>
          </p:cNvSpPr>
          <p:nvPr>
            <p:ph type="title" idx="5"/>
          </p:nvPr>
        </p:nvSpPr>
        <p:spPr>
          <a:xfrm>
            <a:off x="1807075" y="41802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04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05" name="Google Shape;405;p24"/>
          <p:cNvSpPr txBox="1">
            <a:spLocks noGrp="1"/>
          </p:cNvSpPr>
          <p:nvPr>
            <p:ph type="title" idx="5"/>
          </p:nvPr>
        </p:nvSpPr>
        <p:spPr>
          <a:xfrm>
            <a:off x="5693275" y="41802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/>
          <p:nvPr/>
        </p:nvSpPr>
        <p:spPr>
          <a:xfrm>
            <a:off x="683259" y="846216"/>
            <a:ext cx="7272300" cy="50331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8" name="Google Shape;488;p33"/>
          <p:cNvGrpSpPr/>
          <p:nvPr/>
        </p:nvGrpSpPr>
        <p:grpSpPr>
          <a:xfrm>
            <a:off x="780846" y="978684"/>
            <a:ext cx="635280" cy="147600"/>
            <a:chOff x="2147366" y="4139382"/>
            <a:chExt cx="635280" cy="147600"/>
          </a:xfrm>
        </p:grpSpPr>
        <p:sp>
          <p:nvSpPr>
            <p:cNvPr id="489" name="Google Shape;489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417;p26">
            <a:extLst>
              <a:ext uri="{FF2B5EF4-FFF2-40B4-BE49-F238E27FC236}">
                <a16:creationId xmlns:a16="http://schemas.microsoft.com/office/drawing/2014/main" id="{C8C7F280-8680-AACA-2F18-3DE655D41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4686" y="1235533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3"/>
                </a:solidFill>
                <a:latin typeface="Roboto Mono"/>
                <a:cs typeface="Arial"/>
              </a:rPr>
              <a:t>Resurce Records</a:t>
            </a:r>
            <a:endParaRPr sz="5400" dirty="0">
              <a:solidFill>
                <a:schemeClr val="accent3"/>
              </a:solidFill>
              <a:latin typeface="Roboto Mono"/>
              <a:cs typeface="Arial"/>
            </a:endParaRPr>
          </a:p>
        </p:txBody>
      </p:sp>
      <p:sp>
        <p:nvSpPr>
          <p:cNvPr id="7" name="Google Shape;419;p26">
            <a:extLst>
              <a:ext uri="{FF2B5EF4-FFF2-40B4-BE49-F238E27FC236}">
                <a16:creationId xmlns:a16="http://schemas.microsoft.com/office/drawing/2014/main" id="{7983E4C8-2FB4-6D61-B685-03921B4569C9}"/>
              </a:ext>
            </a:extLst>
          </p:cNvPr>
          <p:cNvSpPr txBox="1">
            <a:spLocks/>
          </p:cNvSpPr>
          <p:nvPr/>
        </p:nvSpPr>
        <p:spPr>
          <a:xfrm>
            <a:off x="1290435" y="2947998"/>
            <a:ext cx="3746557" cy="61233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sz="2000" b="1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  <p:sp>
        <p:nvSpPr>
          <p:cNvPr id="4" name="Google Shape;419;p26">
            <a:extLst>
              <a:ext uri="{FF2B5EF4-FFF2-40B4-BE49-F238E27FC236}">
                <a16:creationId xmlns:a16="http://schemas.microsoft.com/office/drawing/2014/main" id="{FE7E634F-4BC1-6FE2-A5D7-7DE95DF271A7}"/>
              </a:ext>
            </a:extLst>
          </p:cNvPr>
          <p:cNvSpPr txBox="1">
            <a:spLocks/>
          </p:cNvSpPr>
          <p:nvPr/>
        </p:nvSpPr>
        <p:spPr>
          <a:xfrm>
            <a:off x="1140880" y="2205470"/>
            <a:ext cx="6515610" cy="3467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342900">
              <a:spcBef>
                <a:spcPts val="2100"/>
              </a:spcBef>
              <a:spcAft>
                <a:spcPts val="2100"/>
              </a:spcAft>
            </a:pP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1 record of </a:t>
            </a:r>
            <a:r>
              <a:rPr lang="it-IT" sz="2000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type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SOA</a:t>
            </a:r>
          </a:p>
          <a:p>
            <a:pPr marL="342900">
              <a:spcBef>
                <a:spcPts val="2100"/>
              </a:spcBef>
              <a:spcAft>
                <a:spcPts val="2100"/>
              </a:spcAft>
            </a:pP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6 </a:t>
            </a:r>
            <a:r>
              <a:rPr lang="it-IT" sz="2000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records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of </a:t>
            </a:r>
            <a:r>
              <a:rPr lang="it-IT" sz="2000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type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NS</a:t>
            </a:r>
          </a:p>
          <a:p>
            <a:pPr marL="342900">
              <a:spcBef>
                <a:spcPts val="2100"/>
              </a:spcBef>
              <a:spcAft>
                <a:spcPts val="2100"/>
              </a:spcAft>
            </a:pP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5 </a:t>
            </a:r>
            <a:r>
              <a:rPr lang="it-IT" sz="2000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records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of </a:t>
            </a:r>
            <a:r>
              <a:rPr lang="it-IT" sz="2000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type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MX</a:t>
            </a:r>
          </a:p>
          <a:p>
            <a:pPr marL="342900">
              <a:spcBef>
                <a:spcPts val="2100"/>
              </a:spcBef>
              <a:spcAft>
                <a:spcPts val="2100"/>
              </a:spcAft>
            </a:pP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10 </a:t>
            </a:r>
            <a:r>
              <a:rPr lang="it-IT" sz="2000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records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of </a:t>
            </a:r>
            <a:r>
              <a:rPr lang="it-IT" sz="2000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type</a:t>
            </a:r>
            <a:r>
              <a:rPr lang="it-IT" sz="20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A</a:t>
            </a:r>
            <a:endParaRPr lang="en-GB" sz="2000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4894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1"/>
          <p:cNvSpPr txBox="1">
            <a:spLocks noGrp="1"/>
          </p:cNvSpPr>
          <p:nvPr>
            <p:ph type="body" idx="1"/>
          </p:nvPr>
        </p:nvSpPr>
        <p:spPr>
          <a:xfrm>
            <a:off x="1653300" y="4052849"/>
            <a:ext cx="8894400" cy="100900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100" dirty="0">
                <a:solidFill>
                  <a:schemeClr val="accent3"/>
                </a:solidFill>
              </a:rPr>
              <a:t>&lt;p&gt; </a:t>
            </a:r>
            <a:r>
              <a:rPr lang="en-US" dirty="0"/>
              <a:t>DNS is vital for the Internet, so protecting it from DDoS and any other type of attack is crucial. </a:t>
            </a:r>
            <a:r>
              <a:rPr lang="en" sz="2100" dirty="0">
                <a:solidFill>
                  <a:schemeClr val="accent3"/>
                </a:solidFill>
              </a:rPr>
              <a:t>&lt;/p&gt;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8" name="Google Shape;458;p31"/>
          <p:cNvSpPr txBox="1">
            <a:spLocks noGrp="1"/>
          </p:cNvSpPr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/>
              <a:t>Mechanisms for </a:t>
            </a:r>
            <a:r>
              <a:rPr lang="en" sz="6800" dirty="0">
                <a:solidFill>
                  <a:schemeClr val="accent3"/>
                </a:solidFill>
              </a:rPr>
              <a:t>MITIGATION </a:t>
            </a:r>
            <a:endParaRPr sz="6800" dirty="0">
              <a:solidFill>
                <a:schemeClr val="accent3"/>
              </a:solidFill>
            </a:endParaRPr>
          </a:p>
        </p:txBody>
      </p:sp>
      <p:sp>
        <p:nvSpPr>
          <p:cNvPr id="459" name="Google Shape;459;p31"/>
          <p:cNvSpPr/>
          <p:nvPr/>
        </p:nvSpPr>
        <p:spPr>
          <a:xfrm>
            <a:off x="1663550" y="2130577"/>
            <a:ext cx="1858156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3"/>
                </a:solidFill>
                <a:latin typeface="Roboto Mono"/>
              </a:rPr>
              <a:t>0</a:t>
            </a:r>
            <a:r>
              <a:rPr lang="it-IT" b="1" i="0" dirty="0">
                <a:ln>
                  <a:noFill/>
                </a:ln>
                <a:solidFill>
                  <a:schemeClr val="accent3"/>
                </a:solidFill>
                <a:latin typeface="Roboto Mono"/>
              </a:rPr>
              <a:t>6</a:t>
            </a:r>
            <a:endParaRPr b="1" i="0" dirty="0">
              <a:ln>
                <a:noFill/>
              </a:ln>
              <a:solidFill>
                <a:schemeClr val="accent3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4110082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1273073" y="622928"/>
            <a:ext cx="44252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Proactive</a:t>
            </a:r>
            <a:r>
              <a:rPr lang="en" sz="36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" sz="3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measures</a:t>
            </a:r>
            <a:endParaRPr sz="3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840882" y="2163585"/>
            <a:ext cx="3289582" cy="285864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 algn="ctr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/>
              <a:t>Rate </a:t>
            </a:r>
            <a:r>
              <a:rPr lang="it-IT" sz="2400" b="1" dirty="0" err="1"/>
              <a:t>Limiting</a:t>
            </a:r>
            <a:endParaRPr lang="it-IT" sz="2400" b="1" dirty="0"/>
          </a:p>
          <a:p>
            <a:pPr marL="285750" indent="-285750" algn="ctr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 err="1"/>
              <a:t>Trusted</a:t>
            </a:r>
            <a:r>
              <a:rPr lang="it-IT" sz="2400" b="1" dirty="0"/>
              <a:t> Sources</a:t>
            </a:r>
          </a:p>
          <a:p>
            <a:pPr marL="285750" indent="-285750" algn="ctr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/>
              <a:t>Firewall</a:t>
            </a:r>
          </a:p>
        </p:txBody>
      </p:sp>
      <p:sp>
        <p:nvSpPr>
          <p:cNvPr id="3" name="Google Shape;424;p27">
            <a:extLst>
              <a:ext uri="{FF2B5EF4-FFF2-40B4-BE49-F238E27FC236}">
                <a16:creationId xmlns:a16="http://schemas.microsoft.com/office/drawing/2014/main" id="{E4C66B90-A117-A805-7DAA-7DBE5BC72206}"/>
              </a:ext>
            </a:extLst>
          </p:cNvPr>
          <p:cNvSpPr txBox="1">
            <a:spLocks/>
          </p:cNvSpPr>
          <p:nvPr/>
        </p:nvSpPr>
        <p:spPr>
          <a:xfrm>
            <a:off x="6723664" y="622928"/>
            <a:ext cx="455620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it-IT" sz="3600" dirty="0" err="1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Reactive</a:t>
            </a:r>
            <a:r>
              <a:rPr lang="it-IT" sz="3600" dirty="0">
                <a:solidFill>
                  <a:schemeClr val="accent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" sz="3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measures</a:t>
            </a:r>
            <a:endParaRPr lang="it-IT" sz="3600" dirty="0">
              <a:solidFill>
                <a:schemeClr val="accent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Google Shape;426;p27">
            <a:extLst>
              <a:ext uri="{FF2B5EF4-FFF2-40B4-BE49-F238E27FC236}">
                <a16:creationId xmlns:a16="http://schemas.microsoft.com/office/drawing/2014/main" id="{416D7D4F-30FB-E091-B04E-436260D4E326}"/>
              </a:ext>
            </a:extLst>
          </p:cNvPr>
          <p:cNvSpPr txBox="1">
            <a:spLocks/>
          </p:cNvSpPr>
          <p:nvPr/>
        </p:nvSpPr>
        <p:spPr>
          <a:xfrm>
            <a:off x="6723664" y="2163585"/>
            <a:ext cx="4081552" cy="3642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285750" indent="-285750" algn="ctr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/>
              <a:t>Machine Learning</a:t>
            </a:r>
          </a:p>
          <a:p>
            <a:pPr marL="285750" indent="-285750" algn="ctr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 err="1"/>
              <a:t>Anycast</a:t>
            </a:r>
            <a:r>
              <a:rPr lang="it-IT" sz="2400" b="1" dirty="0"/>
              <a:t> </a:t>
            </a:r>
            <a:r>
              <a:rPr lang="it-IT" sz="2400" b="1" dirty="0" err="1"/>
              <a:t>Scheme</a:t>
            </a:r>
            <a:endParaRPr lang="it-IT" sz="2400" b="1" dirty="0"/>
          </a:p>
          <a:p>
            <a:pPr marL="285750" indent="-285750" algn="ctr">
              <a:spcBef>
                <a:spcPts val="2100"/>
              </a:spcBef>
              <a:spcAft>
                <a:spcPts val="2100"/>
              </a:spcAft>
            </a:pPr>
            <a:r>
              <a:rPr lang="it-IT" sz="2400" b="1" dirty="0"/>
              <a:t>Caching </a:t>
            </a:r>
            <a:r>
              <a:rPr lang="it-IT" sz="2400" b="1" dirty="0" err="1"/>
              <a:t>Behavior</a:t>
            </a:r>
            <a:endParaRPr lang="it-IT" sz="2400" b="1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8"/>
          <p:cNvSpPr txBox="1">
            <a:spLocks noGrp="1"/>
          </p:cNvSpPr>
          <p:nvPr>
            <p:ph type="title"/>
          </p:nvPr>
        </p:nvSpPr>
        <p:spPr>
          <a:xfrm>
            <a:off x="1115273" y="436400"/>
            <a:ext cx="9707400" cy="86627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1"/>
                </a:solidFill>
              </a:rPr>
              <a:t>Proactive </a:t>
            </a:r>
            <a:r>
              <a:rPr lang="en" sz="4400" dirty="0">
                <a:solidFill>
                  <a:schemeClr val="tx1"/>
                </a:solidFill>
              </a:rPr>
              <a:t>measures</a:t>
            </a:r>
            <a:endParaRPr sz="4400" dirty="0"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F84B1A3-33CB-B9FA-92A4-371EC31E0C95}"/>
              </a:ext>
            </a:extLst>
          </p:cNvPr>
          <p:cNvSpPr txBox="1"/>
          <p:nvPr/>
        </p:nvSpPr>
        <p:spPr>
          <a:xfrm>
            <a:off x="1668029" y="2114378"/>
            <a:ext cx="17009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1"/>
                </a:solidFill>
                <a:latin typeface="Roboto Mono"/>
                <a:ea typeface="Roboto Mono"/>
                <a:sym typeface="Roboto Mono"/>
              </a:rPr>
              <a:t>Rate Limiting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7197FA5-6226-FDEE-8550-EFF6A3058B53}"/>
              </a:ext>
            </a:extLst>
          </p:cNvPr>
          <p:cNvSpPr txBox="1"/>
          <p:nvPr/>
        </p:nvSpPr>
        <p:spPr>
          <a:xfrm>
            <a:off x="5192279" y="2112568"/>
            <a:ext cx="17009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100" b="1">
                <a:solidFill>
                  <a:schemeClr val="accent3"/>
                </a:solidFill>
                <a:latin typeface="Roboto Mono"/>
                <a:ea typeface="Roboto Mono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  <a:sym typeface="Roboto Mono"/>
              </a:rPr>
              <a:t>Trusted</a:t>
            </a:r>
            <a:r>
              <a:rPr lang="en-US" dirty="0"/>
              <a:t> </a:t>
            </a:r>
            <a:r>
              <a:rPr lang="en-US" dirty="0">
                <a:solidFill>
                  <a:schemeClr val="accent2"/>
                </a:solidFill>
              </a:rPr>
              <a:t>Sources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81974EB-593D-2DAB-EE01-37972D46E0C6}"/>
              </a:ext>
            </a:extLst>
          </p:cNvPr>
          <p:cNvSpPr txBox="1"/>
          <p:nvPr/>
        </p:nvSpPr>
        <p:spPr>
          <a:xfrm>
            <a:off x="8716529" y="2266456"/>
            <a:ext cx="170094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3"/>
                </a:solidFill>
                <a:latin typeface="Roboto Mono"/>
                <a:ea typeface="Roboto Mono"/>
              </a:rPr>
              <a:t>Firewall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79D7A773-CF0D-38F4-9AFE-FD194F515E95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978063" y="3793670"/>
            <a:ext cx="3080871" cy="2011137"/>
          </a:xfrm>
        </p:spPr>
        <p:txBody>
          <a:bodyPr/>
          <a:lstStyle/>
          <a:p>
            <a:r>
              <a:rPr lang="en-US" dirty="0"/>
              <a:t>Limit N. responses to same I</a:t>
            </a:r>
          </a:p>
          <a:p>
            <a:endParaRPr lang="en-US" dirty="0"/>
          </a:p>
          <a:p>
            <a:r>
              <a:rPr lang="en-US" dirty="0"/>
              <a:t>Reducing reflection effect</a:t>
            </a:r>
          </a:p>
          <a:p>
            <a:pPr marL="120650" indent="0">
              <a:buNone/>
            </a:pPr>
            <a:endParaRPr lang="en-US" dirty="0"/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076A97EC-A717-884B-6C94-9CD65492CCA2}"/>
              </a:ext>
            </a:extLst>
          </p:cNvPr>
          <p:cNvSpPr txBox="1">
            <a:spLocks/>
          </p:cNvSpPr>
          <p:nvPr/>
        </p:nvSpPr>
        <p:spPr>
          <a:xfrm>
            <a:off x="932941" y="4506599"/>
            <a:ext cx="3080871" cy="9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●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○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■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●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○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■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●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○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365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700"/>
              <a:buFont typeface="Roboto Mono"/>
              <a:buChar char="■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 lang="en-US" dirty="0"/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7C091151-14FB-64EB-DFA9-F78F2DC55F30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4582297" y="3505091"/>
            <a:ext cx="2920307" cy="2299716"/>
          </a:xfrm>
        </p:spPr>
        <p:txBody>
          <a:bodyPr/>
          <a:lstStyle/>
          <a:p>
            <a:r>
              <a:rPr lang="en-US" dirty="0"/>
              <a:t>Trusted whitelist</a:t>
            </a:r>
          </a:p>
          <a:p>
            <a:endParaRPr lang="en-US" dirty="0"/>
          </a:p>
          <a:p>
            <a:r>
              <a:rPr lang="en-US" dirty="0"/>
              <a:t>Reduce available IP to spoof</a:t>
            </a:r>
          </a:p>
          <a:p>
            <a:endParaRPr lang="en-US" dirty="0"/>
          </a:p>
          <a:p>
            <a:r>
              <a:rPr lang="en-US" dirty="0"/>
              <a:t>Risk trusted IP to be spoofed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3" name="Segnaposto testo 15">
            <a:extLst>
              <a:ext uri="{FF2B5EF4-FFF2-40B4-BE49-F238E27FC236}">
                <a16:creationId xmlns:a16="http://schemas.microsoft.com/office/drawing/2014/main" id="{BE1EF721-C193-46D1-20EE-9E1EC25B26B7}"/>
              </a:ext>
            </a:extLst>
          </p:cNvPr>
          <p:cNvSpPr txBox="1">
            <a:spLocks/>
          </p:cNvSpPr>
          <p:nvPr/>
        </p:nvSpPr>
        <p:spPr>
          <a:xfrm>
            <a:off x="8177225" y="3940225"/>
            <a:ext cx="2920307" cy="1132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●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○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■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●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○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■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●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○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365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700"/>
              <a:buFont typeface="Roboto Mono"/>
              <a:buChar char="■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Traffic control</a:t>
            </a:r>
          </a:p>
          <a:p>
            <a:endParaRPr lang="en-US" dirty="0"/>
          </a:p>
          <a:p>
            <a:r>
              <a:rPr lang="en-US" dirty="0"/>
              <a:t>Traffic filtering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5700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DF84B1A3-33CB-B9FA-92A4-371EC31E0C95}"/>
              </a:ext>
            </a:extLst>
          </p:cNvPr>
          <p:cNvSpPr txBox="1"/>
          <p:nvPr/>
        </p:nvSpPr>
        <p:spPr>
          <a:xfrm>
            <a:off x="1668029" y="2114378"/>
            <a:ext cx="17009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1"/>
                </a:solidFill>
                <a:latin typeface="Roboto Mono"/>
                <a:ea typeface="Roboto Mono"/>
                <a:sym typeface="Roboto Mono"/>
              </a:rPr>
              <a:t>Anycast Scheme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7197FA5-6226-FDEE-8550-EFF6A3058B53}"/>
              </a:ext>
            </a:extLst>
          </p:cNvPr>
          <p:cNvSpPr txBox="1"/>
          <p:nvPr/>
        </p:nvSpPr>
        <p:spPr>
          <a:xfrm>
            <a:off x="5192279" y="2112568"/>
            <a:ext cx="17009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100" b="1">
                <a:solidFill>
                  <a:schemeClr val="accent3"/>
                </a:solidFill>
                <a:latin typeface="Roboto Mono"/>
                <a:ea typeface="Roboto Mono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  <a:sym typeface="Roboto Mono"/>
              </a:rPr>
              <a:t>Machine Learning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81974EB-593D-2DAB-EE01-37972D46E0C6}"/>
              </a:ext>
            </a:extLst>
          </p:cNvPr>
          <p:cNvSpPr txBox="1"/>
          <p:nvPr/>
        </p:nvSpPr>
        <p:spPr>
          <a:xfrm>
            <a:off x="8742750" y="2112568"/>
            <a:ext cx="17009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3"/>
                </a:solidFill>
                <a:latin typeface="Roboto Mono"/>
                <a:ea typeface="Roboto Mono"/>
              </a:rPr>
              <a:t>Caching Behavior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79D7A773-CF0D-38F4-9AFE-FD194F515E95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978063" y="3429000"/>
            <a:ext cx="3080871" cy="2541816"/>
          </a:xfrm>
        </p:spPr>
        <p:txBody>
          <a:bodyPr/>
          <a:lstStyle/>
          <a:p>
            <a:r>
              <a:rPr lang="en-US" dirty="0"/>
              <a:t>Server replication</a:t>
            </a:r>
          </a:p>
          <a:p>
            <a:endParaRPr lang="en-US" dirty="0"/>
          </a:p>
          <a:p>
            <a:r>
              <a:rPr lang="en-US" dirty="0"/>
              <a:t>Traffic distribution (routing)</a:t>
            </a:r>
          </a:p>
          <a:p>
            <a:endParaRPr lang="en-US" dirty="0"/>
          </a:p>
          <a:p>
            <a:r>
              <a:rPr lang="en-US" dirty="0"/>
              <a:t>Hard to push all servers down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7C091151-14FB-64EB-DFA9-F78F2DC55F30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4582595" y="3443759"/>
            <a:ext cx="2920307" cy="2299716"/>
          </a:xfrm>
        </p:spPr>
        <p:txBody>
          <a:bodyPr/>
          <a:lstStyle/>
          <a:p>
            <a:r>
              <a:rPr lang="en-US" dirty="0"/>
              <a:t>Classification algorithms (SVM, Neural Networks, Trees)</a:t>
            </a:r>
          </a:p>
          <a:p>
            <a:endParaRPr lang="en-US" dirty="0"/>
          </a:p>
          <a:p>
            <a:r>
              <a:rPr lang="en-US" dirty="0"/>
              <a:t>Vulnerable to adversarial approach (EAD)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3" name="Segnaposto testo 15">
            <a:extLst>
              <a:ext uri="{FF2B5EF4-FFF2-40B4-BE49-F238E27FC236}">
                <a16:creationId xmlns:a16="http://schemas.microsoft.com/office/drawing/2014/main" id="{BE1EF721-C193-46D1-20EE-9E1EC25B26B7}"/>
              </a:ext>
            </a:extLst>
          </p:cNvPr>
          <p:cNvSpPr txBox="1">
            <a:spLocks/>
          </p:cNvSpPr>
          <p:nvPr/>
        </p:nvSpPr>
        <p:spPr>
          <a:xfrm>
            <a:off x="8133068" y="3505091"/>
            <a:ext cx="2920307" cy="1970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●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○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■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●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○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■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●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365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 Mono"/>
              <a:buChar char="○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365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700"/>
              <a:buFont typeface="Roboto Mono"/>
              <a:buChar char="■"/>
              <a:defRPr sz="17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No TTL expired eviction if unavailability</a:t>
            </a:r>
          </a:p>
          <a:p>
            <a:endParaRPr lang="en-US" dirty="0"/>
          </a:p>
          <a:p>
            <a:r>
              <a:rPr lang="en-US" dirty="0"/>
              <a:t>Cached query served even during attack</a:t>
            </a:r>
          </a:p>
          <a:p>
            <a:endParaRPr lang="en-US" dirty="0"/>
          </a:p>
        </p:txBody>
      </p:sp>
      <p:sp>
        <p:nvSpPr>
          <p:cNvPr id="4" name="Google Shape;565;p38">
            <a:extLst>
              <a:ext uri="{FF2B5EF4-FFF2-40B4-BE49-F238E27FC236}">
                <a16:creationId xmlns:a16="http://schemas.microsoft.com/office/drawing/2014/main" id="{8250141F-6CF2-EED0-CAAD-59E1F0EC7076}"/>
              </a:ext>
            </a:extLst>
          </p:cNvPr>
          <p:cNvSpPr txBox="1">
            <a:spLocks/>
          </p:cNvSpPr>
          <p:nvPr/>
        </p:nvSpPr>
        <p:spPr>
          <a:xfrm>
            <a:off x="1115273" y="436400"/>
            <a:ext cx="9707400" cy="866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pPr algn="ctr"/>
            <a:r>
              <a:rPr lang="it-IT" sz="4400" dirty="0" err="1">
                <a:solidFill>
                  <a:schemeClr val="accent3"/>
                </a:solidFill>
                <a:latin typeface="Roboto Mono"/>
                <a:ea typeface="Roboto Mono"/>
                <a:sym typeface="Roboto Mono"/>
              </a:rPr>
              <a:t>Reactive</a:t>
            </a:r>
            <a:r>
              <a:rPr lang="it-IT" sz="4400" dirty="0">
                <a:solidFill>
                  <a:schemeClr val="accent1"/>
                </a:solidFill>
              </a:rPr>
              <a:t> </a:t>
            </a:r>
            <a:r>
              <a:rPr lang="it-IT" sz="4400" dirty="0" err="1">
                <a:solidFill>
                  <a:schemeClr val="tx1"/>
                </a:solidFill>
              </a:rPr>
              <a:t>measures</a:t>
            </a:r>
            <a:endParaRPr lang="it-IT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615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894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100" dirty="0">
                <a:solidFill>
                  <a:schemeClr val="accent1"/>
                </a:solidFill>
              </a:rPr>
              <a:t>&lt;p&gt;</a:t>
            </a:r>
            <a:r>
              <a:rPr lang="en" sz="2100" dirty="0">
                <a:solidFill>
                  <a:schemeClr val="accent3"/>
                </a:solidFill>
              </a:rPr>
              <a:t> </a:t>
            </a:r>
            <a:r>
              <a:rPr lang="en" dirty="0"/>
              <a:t>Distributed Denial of Service (DDoS) is a cyber attack aimed at running out of service a given target. </a:t>
            </a:r>
            <a:r>
              <a:rPr lang="en" sz="2100" dirty="0">
                <a:solidFill>
                  <a:schemeClr val="accent1"/>
                </a:solidFill>
              </a:rPr>
              <a:t>&lt;/p&gt;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731490" y="1958191"/>
            <a:ext cx="7345500" cy="106574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DDoS </a:t>
            </a:r>
            <a:r>
              <a:rPr lang="en" sz="72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 Mono"/>
              </a:rPr>
              <a:t>Attack </a:t>
            </a:r>
            <a:r>
              <a:rPr lang="en" sz="7200" dirty="0">
                <a:sym typeface="Roboto Mono"/>
              </a:rPr>
              <a:t>Types</a:t>
            </a:r>
            <a:r>
              <a:rPr lang="en" sz="7200" dirty="0"/>
              <a:t> </a:t>
            </a:r>
            <a:endParaRPr sz="72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4"/>
          <p:cNvSpPr/>
          <p:nvPr/>
        </p:nvSpPr>
        <p:spPr>
          <a:xfrm>
            <a:off x="316800" y="194225"/>
            <a:ext cx="11648700" cy="6398100"/>
          </a:xfrm>
          <a:prstGeom prst="roundRect">
            <a:avLst>
              <a:gd name="adj" fmla="val 246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7" name="Google Shape;497;p34"/>
          <p:cNvPicPr preferRelativeResize="0"/>
          <p:nvPr/>
        </p:nvPicPr>
        <p:blipFill>
          <a:blip r:embed="rId3"/>
          <a:srcRect t="12422" b="12422"/>
          <a:stretch/>
        </p:blipFill>
        <p:spPr>
          <a:xfrm>
            <a:off x="550225" y="802978"/>
            <a:ext cx="5790000" cy="4351500"/>
          </a:xfrm>
          <a:prstGeom prst="roundRect">
            <a:avLst>
              <a:gd name="adj" fmla="val 3224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sp>
        <p:nvSpPr>
          <p:cNvPr id="498" name="Google Shape;498;p34"/>
          <p:cNvSpPr txBox="1">
            <a:spLocks noGrp="1"/>
          </p:cNvSpPr>
          <p:nvPr>
            <p:ph type="title" idx="4294967295"/>
          </p:nvPr>
        </p:nvSpPr>
        <p:spPr>
          <a:xfrm>
            <a:off x="6591400" y="802975"/>
            <a:ext cx="5374200" cy="4351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5400" dirty="0"/>
              <a:t>THERE IS </a:t>
            </a:r>
            <a:r>
              <a:rPr lang="it-IT" sz="6000" dirty="0">
                <a:solidFill>
                  <a:schemeClr val="accent3"/>
                </a:solidFill>
              </a:rPr>
              <a:t>PLENTY</a:t>
            </a:r>
            <a:r>
              <a:rPr lang="it-IT" sz="6500" dirty="0"/>
              <a:t> </a:t>
            </a:r>
            <a:r>
              <a:rPr lang="it-IT" sz="6000" dirty="0"/>
              <a:t>OF DDOS </a:t>
            </a:r>
            <a:br>
              <a:rPr lang="it-IT" sz="6000" dirty="0"/>
            </a:br>
            <a:r>
              <a:rPr lang="it-IT" sz="6000" dirty="0"/>
              <a:t>ATTACK </a:t>
            </a:r>
            <a:r>
              <a:rPr lang="it-IT" sz="6000" dirty="0">
                <a:solidFill>
                  <a:schemeClr val="accent3"/>
                </a:solidFill>
              </a:rPr>
              <a:t>TYPES</a:t>
            </a:r>
          </a:p>
        </p:txBody>
      </p:sp>
      <p:sp>
        <p:nvSpPr>
          <p:cNvPr id="499" name="Google Shape;499;p34"/>
          <p:cNvSpPr txBox="1">
            <a:spLocks noGrp="1"/>
          </p:cNvSpPr>
          <p:nvPr>
            <p:ph type="body" idx="4294967295"/>
          </p:nvPr>
        </p:nvSpPr>
        <p:spPr>
          <a:xfrm>
            <a:off x="413996" y="5088835"/>
            <a:ext cx="11129100" cy="122736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2000" dirty="0"/>
              <a:t>Our interest was in experimenting with a </a:t>
            </a:r>
            <a:r>
              <a:rPr lang="en-US" sz="2000" dirty="0">
                <a:solidFill>
                  <a:schemeClr val="accent1"/>
                </a:solidFill>
                <a:latin typeface="Roboto Mono" pitchFamily="49" charset="0"/>
                <a:ea typeface="Roboto Mono" pitchFamily="49" charset="0"/>
                <a:cs typeface="Roboto"/>
                <a:sym typeface="Roboto"/>
              </a:rPr>
              <a:t>commonly employed</a:t>
            </a:r>
            <a:r>
              <a:rPr lang="en-US" sz="2000" dirty="0"/>
              <a:t> approach in real-world scenarios, as </a:t>
            </a:r>
            <a:r>
              <a:rPr lang="en-US" sz="2000" dirty="0">
                <a:solidFill>
                  <a:schemeClr val="accent3"/>
                </a:solidFill>
                <a:latin typeface="Roboto Mono" pitchFamily="49" charset="0"/>
                <a:ea typeface="Roboto Mono" pitchFamily="49" charset="0"/>
                <a:cs typeface="Roboto"/>
                <a:sym typeface="Roboto"/>
              </a:rPr>
              <a:t>opposed</a:t>
            </a:r>
            <a:r>
              <a:rPr lang="en-US" sz="2000" dirty="0"/>
              <a:t> to </a:t>
            </a:r>
            <a:r>
              <a:rPr lang="en-US" sz="2000" dirty="0">
                <a:solidFill>
                  <a:schemeClr val="accent3"/>
                </a:solidFill>
                <a:latin typeface="Roboto Mono" pitchFamily="49" charset="0"/>
                <a:ea typeface="Roboto Mono" pitchFamily="49" charset="0"/>
                <a:cs typeface="Roboto"/>
              </a:rPr>
              <a:t>sporadic</a:t>
            </a:r>
            <a:r>
              <a:rPr lang="en-US" sz="2000" dirty="0"/>
              <a:t> cases.</a:t>
            </a:r>
          </a:p>
        </p:txBody>
      </p:sp>
      <p:grpSp>
        <p:nvGrpSpPr>
          <p:cNvPr id="500" name="Google Shape;500;p34"/>
          <p:cNvGrpSpPr/>
          <p:nvPr/>
        </p:nvGrpSpPr>
        <p:grpSpPr>
          <a:xfrm>
            <a:off x="704646" y="902484"/>
            <a:ext cx="635280" cy="147600"/>
            <a:chOff x="2147366" y="4139382"/>
            <a:chExt cx="635280" cy="147600"/>
          </a:xfrm>
        </p:grpSpPr>
        <p:sp>
          <p:nvSpPr>
            <p:cNvPr id="501" name="Google Shape;501;p3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3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" name="Google Shape;504;p34"/>
          <p:cNvGrpSpPr/>
          <p:nvPr/>
        </p:nvGrpSpPr>
        <p:grpSpPr>
          <a:xfrm>
            <a:off x="413996" y="309734"/>
            <a:ext cx="635280" cy="147600"/>
            <a:chOff x="2147366" y="4139382"/>
            <a:chExt cx="635280" cy="147600"/>
          </a:xfrm>
        </p:grpSpPr>
        <p:sp>
          <p:nvSpPr>
            <p:cNvPr id="505" name="Google Shape;505;p3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3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/>
          <p:nvPr/>
        </p:nvSpPr>
        <p:spPr>
          <a:xfrm>
            <a:off x="683259" y="846216"/>
            <a:ext cx="7272300" cy="50331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3" name="Google Shape;483;p33"/>
          <p:cNvPicPr preferRelativeResize="0"/>
          <p:nvPr/>
        </p:nvPicPr>
        <p:blipFill rotWithShape="1">
          <a:blip r:embed="rId3"/>
          <a:srcRect l="1993" t="8727" r="2512" b="295"/>
          <a:stretch/>
        </p:blipFill>
        <p:spPr>
          <a:xfrm>
            <a:off x="5233160" y="2829017"/>
            <a:ext cx="6331240" cy="3409353"/>
          </a:xfrm>
          <a:prstGeom prst="roundRect">
            <a:avLst>
              <a:gd name="adj" fmla="val 4729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484" name="Google Shape;484;p33"/>
          <p:cNvGrpSpPr/>
          <p:nvPr/>
        </p:nvGrpSpPr>
        <p:grpSpPr>
          <a:xfrm>
            <a:off x="5367912" y="2938266"/>
            <a:ext cx="693284" cy="168491"/>
            <a:chOff x="2147366" y="4139382"/>
            <a:chExt cx="635280" cy="147600"/>
          </a:xfrm>
        </p:grpSpPr>
        <p:sp>
          <p:nvSpPr>
            <p:cNvPr id="485" name="Google Shape;485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8" name="Google Shape;488;p33"/>
          <p:cNvGrpSpPr/>
          <p:nvPr/>
        </p:nvGrpSpPr>
        <p:grpSpPr>
          <a:xfrm>
            <a:off x="780846" y="978684"/>
            <a:ext cx="635280" cy="147600"/>
            <a:chOff x="2147366" y="4139382"/>
            <a:chExt cx="635280" cy="147600"/>
          </a:xfrm>
        </p:grpSpPr>
        <p:sp>
          <p:nvSpPr>
            <p:cNvPr id="489" name="Google Shape;489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417;p26">
            <a:extLst>
              <a:ext uri="{FF2B5EF4-FFF2-40B4-BE49-F238E27FC236}">
                <a16:creationId xmlns:a16="http://schemas.microsoft.com/office/drawing/2014/main" id="{C8C7F280-8680-AACA-2F18-3DE655D41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4686" y="1235533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DID YOU </a:t>
            </a:r>
            <a:r>
              <a:rPr lang="en" sz="6000" dirty="0">
                <a:solidFill>
                  <a:schemeClr val="accent3"/>
                </a:solidFill>
              </a:rPr>
              <a:t>KNOW?</a:t>
            </a:r>
            <a:endParaRPr sz="6000" dirty="0">
              <a:solidFill>
                <a:schemeClr val="accent3"/>
              </a:solidFill>
            </a:endParaRPr>
          </a:p>
        </p:txBody>
      </p:sp>
      <p:sp>
        <p:nvSpPr>
          <p:cNvPr id="7" name="Google Shape;419;p26">
            <a:extLst>
              <a:ext uri="{FF2B5EF4-FFF2-40B4-BE49-F238E27FC236}">
                <a16:creationId xmlns:a16="http://schemas.microsoft.com/office/drawing/2014/main" id="{7983E4C8-2FB4-6D61-B685-03921B4569C9}"/>
              </a:ext>
            </a:extLst>
          </p:cNvPr>
          <p:cNvSpPr txBox="1">
            <a:spLocks/>
          </p:cNvSpPr>
          <p:nvPr/>
        </p:nvSpPr>
        <p:spPr>
          <a:xfrm>
            <a:off x="1290435" y="2947998"/>
            <a:ext cx="3746557" cy="61233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2000" b="1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DDoS</a:t>
            </a:r>
            <a:r>
              <a:rPr lang="it-IT" sz="2000" b="1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it-IT" sz="2000" b="1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involving</a:t>
            </a:r>
            <a:r>
              <a:rPr lang="it-IT" sz="2000" b="1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DNS:</a:t>
            </a:r>
            <a:br>
              <a:rPr lang="it-IT" sz="2000" b="1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</a:br>
            <a:br>
              <a:rPr lang="it-IT" sz="2000" b="1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</a:br>
            <a:endParaRPr lang="it-IT" sz="2000" b="1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  <p:sp>
        <p:nvSpPr>
          <p:cNvPr id="8" name="Google Shape;419;p26">
            <a:extLst>
              <a:ext uri="{FF2B5EF4-FFF2-40B4-BE49-F238E27FC236}">
                <a16:creationId xmlns:a16="http://schemas.microsoft.com/office/drawing/2014/main" id="{98C7A0C1-23E8-968B-7F8C-6DC24FD0CF3A}"/>
              </a:ext>
            </a:extLst>
          </p:cNvPr>
          <p:cNvSpPr txBox="1">
            <a:spLocks/>
          </p:cNvSpPr>
          <p:nvPr/>
        </p:nvSpPr>
        <p:spPr>
          <a:xfrm>
            <a:off x="1321841" y="3560331"/>
            <a:ext cx="3746557" cy="2218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285750" indent="-285750"/>
            <a: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DNS Query Flood</a:t>
            </a:r>
          </a:p>
          <a:p>
            <a:pPr marL="285750" indent="-285750"/>
            <a: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TCP Flood</a:t>
            </a:r>
          </a:p>
          <a:p>
            <a:pPr marL="285750" indent="-285750"/>
            <a: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DNS </a:t>
            </a:r>
            <a:r>
              <a:rPr lang="it-IT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Reflection</a:t>
            </a:r>
            <a: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and </a:t>
            </a:r>
            <a:r>
              <a:rPr lang="it-IT" dirty="0" err="1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Amplification</a:t>
            </a:r>
            <a: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</a:t>
            </a:r>
            <a:br>
              <a:rPr lang="it-IT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</a:br>
            <a:endParaRPr lang="it-IT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  <p:sp>
        <p:nvSpPr>
          <p:cNvPr id="3" name="Google Shape;418;p26">
            <a:extLst>
              <a:ext uri="{FF2B5EF4-FFF2-40B4-BE49-F238E27FC236}">
                <a16:creationId xmlns:a16="http://schemas.microsoft.com/office/drawing/2014/main" id="{4ED45DBB-ED7C-A20E-CFC7-B48152D5951B}"/>
              </a:ext>
            </a:extLst>
          </p:cNvPr>
          <p:cNvSpPr txBox="1">
            <a:spLocks/>
          </p:cNvSpPr>
          <p:nvPr/>
        </p:nvSpPr>
        <p:spPr>
          <a:xfrm>
            <a:off x="780846" y="2031984"/>
            <a:ext cx="6711002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ctr">
              <a:spcAft>
                <a:spcPts val="2100"/>
              </a:spcAft>
            </a:pPr>
            <a:r>
              <a:rPr lang="en" b="0" dirty="0">
                <a:solidFill>
                  <a:schemeClr val="accent3"/>
                </a:solidFill>
              </a:rPr>
              <a:t>&lt;p&gt;</a:t>
            </a:r>
            <a:r>
              <a:rPr lang="en" b="0" dirty="0"/>
              <a:t> </a:t>
            </a:r>
            <a:r>
              <a:rPr lang="it-IT" dirty="0"/>
              <a:t>1/3 of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DDoS</a:t>
            </a:r>
            <a:r>
              <a:rPr lang="it-IT" dirty="0"/>
              <a:t> </a:t>
            </a:r>
            <a:r>
              <a:rPr lang="it-IT" dirty="0" err="1"/>
              <a:t>attacks</a:t>
            </a:r>
            <a:r>
              <a:rPr lang="it-IT" dirty="0"/>
              <a:t> are DNS-</a:t>
            </a:r>
            <a:r>
              <a:rPr lang="it-IT" dirty="0" err="1"/>
              <a:t>based</a:t>
            </a:r>
            <a:r>
              <a:rPr lang="it-IT" dirty="0"/>
              <a:t>. </a:t>
            </a:r>
            <a:r>
              <a:rPr lang="en" b="0" dirty="0">
                <a:solidFill>
                  <a:schemeClr val="accent3"/>
                </a:solidFill>
              </a:rPr>
              <a:t>&lt;p&gt;</a:t>
            </a:r>
            <a:r>
              <a:rPr lang="en" b="0" dirty="0"/>
              <a:t>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18080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201000" y="1213456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</a:rPr>
              <a:t>DNS Query </a:t>
            </a:r>
            <a:r>
              <a:rPr lang="en" sz="48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Flood</a:t>
            </a:r>
            <a:endParaRPr sz="480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DDBA7A11-5B52-0490-B253-CDF84CFFB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1963" y="2022448"/>
            <a:ext cx="7794000" cy="717900"/>
          </a:xfrm>
        </p:spPr>
        <p:txBody>
          <a:bodyPr/>
          <a:lstStyle/>
          <a:p>
            <a:r>
              <a:rPr lang="en-US" sz="2400" dirty="0"/>
              <a:t>Specifics</a:t>
            </a:r>
          </a:p>
        </p:txBody>
      </p:sp>
      <p:sp>
        <p:nvSpPr>
          <p:cNvPr id="8" name="Sottotitolo 4">
            <a:extLst>
              <a:ext uri="{FF2B5EF4-FFF2-40B4-BE49-F238E27FC236}">
                <a16:creationId xmlns:a16="http://schemas.microsoft.com/office/drawing/2014/main" id="{F5FBD590-2AD0-651F-7E1C-659576E94810}"/>
              </a:ext>
            </a:extLst>
          </p:cNvPr>
          <p:cNvSpPr txBox="1">
            <a:spLocks/>
          </p:cNvSpPr>
          <p:nvPr/>
        </p:nvSpPr>
        <p:spPr>
          <a:xfrm>
            <a:off x="1081963" y="2785840"/>
            <a:ext cx="7794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Goal: </a:t>
            </a:r>
            <a:r>
              <a:rPr lang="en-US" b="0" dirty="0"/>
              <a:t>Exhausting target’s resources</a:t>
            </a:r>
            <a:endParaRPr lang="en-US" dirty="0"/>
          </a:p>
        </p:txBody>
      </p:sp>
      <p:sp>
        <p:nvSpPr>
          <p:cNvPr id="9" name="Sottotitolo 4">
            <a:extLst>
              <a:ext uri="{FF2B5EF4-FFF2-40B4-BE49-F238E27FC236}">
                <a16:creationId xmlns:a16="http://schemas.microsoft.com/office/drawing/2014/main" id="{28C0E11C-D0B0-907F-9740-16979CF0D955}"/>
              </a:ext>
            </a:extLst>
          </p:cNvPr>
          <p:cNvSpPr txBox="1">
            <a:spLocks/>
          </p:cNvSpPr>
          <p:nvPr/>
        </p:nvSpPr>
        <p:spPr>
          <a:xfrm>
            <a:off x="1081962" y="3395440"/>
            <a:ext cx="8813151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How: </a:t>
            </a:r>
            <a:r>
              <a:rPr lang="en-US" b="0" dirty="0"/>
              <a:t>Sending DNS queries directly to target (botnet)</a:t>
            </a:r>
            <a:endParaRPr lang="en-US" dirty="0"/>
          </a:p>
        </p:txBody>
      </p:sp>
      <p:sp>
        <p:nvSpPr>
          <p:cNvPr id="10" name="Sottotitolo 4">
            <a:extLst>
              <a:ext uri="{FF2B5EF4-FFF2-40B4-BE49-F238E27FC236}">
                <a16:creationId xmlns:a16="http://schemas.microsoft.com/office/drawing/2014/main" id="{29C1BCF8-4FB4-146D-9F70-F8121272E659}"/>
              </a:ext>
            </a:extLst>
          </p:cNvPr>
          <p:cNvSpPr txBox="1">
            <a:spLocks/>
          </p:cNvSpPr>
          <p:nvPr/>
        </p:nvSpPr>
        <p:spPr>
          <a:xfrm>
            <a:off x="1081961" y="4023775"/>
            <a:ext cx="8813151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Target: </a:t>
            </a:r>
            <a:r>
              <a:rPr lang="en-US" b="0" dirty="0"/>
              <a:t>Recursive server or Authoritative server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16F71F5-F9AB-271D-3DEB-335341EE881E}"/>
              </a:ext>
            </a:extLst>
          </p:cNvPr>
          <p:cNvSpPr txBox="1"/>
          <p:nvPr/>
        </p:nvSpPr>
        <p:spPr>
          <a:xfrm>
            <a:off x="1943098" y="4898083"/>
            <a:ext cx="47945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Trick:</a:t>
            </a:r>
            <a:r>
              <a:rPr lang="en-US" sz="160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sz="1600" b="0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DNS queries not already cached </a:t>
            </a:r>
            <a:endParaRPr lang="en-US" sz="1600" dirty="0">
              <a:solidFill>
                <a:schemeClr val="bg2"/>
              </a:solidFill>
              <a:latin typeface="Roboto Mono" pitchFamily="49" charset="0"/>
              <a:ea typeface="Roboto Mono" pitchFamily="49" charset="0"/>
            </a:endParaRPr>
          </a:p>
        </p:txBody>
      </p:sp>
      <p:sp>
        <p:nvSpPr>
          <p:cNvPr id="7" name="Freccia giù 6">
            <a:extLst>
              <a:ext uri="{FF2B5EF4-FFF2-40B4-BE49-F238E27FC236}">
                <a16:creationId xmlns:a16="http://schemas.microsoft.com/office/drawing/2014/main" id="{78C3EC2E-CD83-8573-3893-A575674FECD2}"/>
              </a:ext>
            </a:extLst>
          </p:cNvPr>
          <p:cNvSpPr/>
          <p:nvPr/>
        </p:nvSpPr>
        <p:spPr>
          <a:xfrm>
            <a:off x="4042609" y="4601245"/>
            <a:ext cx="240631" cy="28086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690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201000" y="1159252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</a:rPr>
              <a:t>DNS Water </a:t>
            </a:r>
            <a:r>
              <a:rPr lang="en" sz="4800" dirty="0">
                <a:solidFill>
                  <a:schemeClr val="accent2"/>
                </a:solidFill>
                <a:latin typeface="Roboto Mono"/>
                <a:ea typeface="Roboto Mono"/>
                <a:cs typeface="Arial"/>
                <a:sym typeface="Arial"/>
              </a:rPr>
              <a:t>Torture</a:t>
            </a:r>
            <a:endParaRPr sz="2100" dirty="0">
              <a:solidFill>
                <a:schemeClr val="accent2"/>
              </a:solidFill>
              <a:latin typeface="Roboto Mono"/>
              <a:ea typeface="Roboto Mono"/>
              <a:cs typeface="Arial"/>
              <a:sym typeface="Arial"/>
            </a:endParaRP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DDBA7A11-5B52-0490-B253-CDF84CFFB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1963" y="2022448"/>
            <a:ext cx="7794000" cy="717900"/>
          </a:xfrm>
        </p:spPr>
        <p:txBody>
          <a:bodyPr/>
          <a:lstStyle/>
          <a:p>
            <a:r>
              <a:rPr lang="en-US" sz="2400" dirty="0"/>
              <a:t>Specifics</a:t>
            </a:r>
          </a:p>
        </p:txBody>
      </p:sp>
      <p:sp>
        <p:nvSpPr>
          <p:cNvPr id="8" name="Sottotitolo 4">
            <a:extLst>
              <a:ext uri="{FF2B5EF4-FFF2-40B4-BE49-F238E27FC236}">
                <a16:creationId xmlns:a16="http://schemas.microsoft.com/office/drawing/2014/main" id="{F5FBD590-2AD0-651F-7E1C-659576E94810}"/>
              </a:ext>
            </a:extLst>
          </p:cNvPr>
          <p:cNvSpPr txBox="1">
            <a:spLocks/>
          </p:cNvSpPr>
          <p:nvPr/>
        </p:nvSpPr>
        <p:spPr>
          <a:xfrm>
            <a:off x="1081965" y="2939740"/>
            <a:ext cx="8372278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Goal: </a:t>
            </a:r>
            <a:r>
              <a:rPr lang="en-US" b="0" dirty="0"/>
              <a:t>Exhausting authoritative target’s resources</a:t>
            </a:r>
            <a:endParaRPr lang="en-US" dirty="0"/>
          </a:p>
        </p:txBody>
      </p:sp>
      <p:sp>
        <p:nvSpPr>
          <p:cNvPr id="9" name="Sottotitolo 4">
            <a:extLst>
              <a:ext uri="{FF2B5EF4-FFF2-40B4-BE49-F238E27FC236}">
                <a16:creationId xmlns:a16="http://schemas.microsoft.com/office/drawing/2014/main" id="{28C0E11C-D0B0-907F-9740-16979CF0D955}"/>
              </a:ext>
            </a:extLst>
          </p:cNvPr>
          <p:cNvSpPr txBox="1">
            <a:spLocks/>
          </p:cNvSpPr>
          <p:nvPr/>
        </p:nvSpPr>
        <p:spPr>
          <a:xfrm>
            <a:off x="1081964" y="3549340"/>
            <a:ext cx="8813151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How: </a:t>
            </a:r>
            <a:r>
              <a:rPr lang="en-US" b="0" dirty="0"/>
              <a:t>Sending a huge amount of queries</a:t>
            </a:r>
            <a:endParaRPr lang="en-US" dirty="0"/>
          </a:p>
        </p:txBody>
      </p:sp>
      <p:sp>
        <p:nvSpPr>
          <p:cNvPr id="10" name="Sottotitolo 4">
            <a:extLst>
              <a:ext uri="{FF2B5EF4-FFF2-40B4-BE49-F238E27FC236}">
                <a16:creationId xmlns:a16="http://schemas.microsoft.com/office/drawing/2014/main" id="{29C1BCF8-4FB4-146D-9F70-F8121272E659}"/>
              </a:ext>
            </a:extLst>
          </p:cNvPr>
          <p:cNvSpPr txBox="1">
            <a:spLocks/>
          </p:cNvSpPr>
          <p:nvPr/>
        </p:nvSpPr>
        <p:spPr>
          <a:xfrm>
            <a:off x="1081962" y="4177675"/>
            <a:ext cx="9556101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Trick: </a:t>
            </a:r>
            <a:r>
              <a:rPr lang="en-US" b="0" dirty="0"/>
              <a:t>Creating FQDN as ‘[random host] + [target domain]’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058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168343" y="1179906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3"/>
                </a:solidFill>
              </a:rPr>
              <a:t>TCP </a:t>
            </a:r>
            <a:r>
              <a:rPr lang="en" sz="4800" dirty="0">
                <a:solidFill>
                  <a:schemeClr val="tx1"/>
                </a:solidFill>
              </a:rPr>
              <a:t>Flood</a:t>
            </a:r>
            <a:endParaRPr sz="4800" dirty="0">
              <a:solidFill>
                <a:schemeClr val="tx1"/>
              </a:solidFill>
            </a:endParaRP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DDBA7A11-5B52-0490-B253-CDF84CFFB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1963" y="2022448"/>
            <a:ext cx="7794000" cy="717900"/>
          </a:xfrm>
        </p:spPr>
        <p:txBody>
          <a:bodyPr/>
          <a:lstStyle/>
          <a:p>
            <a:r>
              <a:rPr lang="en-US" sz="2400" dirty="0"/>
              <a:t>Specifics</a:t>
            </a:r>
          </a:p>
        </p:txBody>
      </p:sp>
      <p:sp>
        <p:nvSpPr>
          <p:cNvPr id="8" name="Sottotitolo 4">
            <a:extLst>
              <a:ext uri="{FF2B5EF4-FFF2-40B4-BE49-F238E27FC236}">
                <a16:creationId xmlns:a16="http://schemas.microsoft.com/office/drawing/2014/main" id="{F5FBD590-2AD0-651F-7E1C-659576E94810}"/>
              </a:ext>
            </a:extLst>
          </p:cNvPr>
          <p:cNvSpPr txBox="1">
            <a:spLocks/>
          </p:cNvSpPr>
          <p:nvPr/>
        </p:nvSpPr>
        <p:spPr>
          <a:xfrm>
            <a:off x="1081963" y="2827411"/>
            <a:ext cx="7794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Goal: </a:t>
            </a:r>
            <a:r>
              <a:rPr lang="en-US" b="0" dirty="0"/>
              <a:t>Exhausting target’s resources</a:t>
            </a:r>
            <a:endParaRPr lang="en-US" dirty="0"/>
          </a:p>
        </p:txBody>
      </p:sp>
      <p:sp>
        <p:nvSpPr>
          <p:cNvPr id="9" name="Sottotitolo 4">
            <a:extLst>
              <a:ext uri="{FF2B5EF4-FFF2-40B4-BE49-F238E27FC236}">
                <a16:creationId xmlns:a16="http://schemas.microsoft.com/office/drawing/2014/main" id="{28C0E11C-D0B0-907F-9740-16979CF0D955}"/>
              </a:ext>
            </a:extLst>
          </p:cNvPr>
          <p:cNvSpPr txBox="1">
            <a:spLocks/>
          </p:cNvSpPr>
          <p:nvPr/>
        </p:nvSpPr>
        <p:spPr>
          <a:xfrm>
            <a:off x="1081962" y="3437011"/>
            <a:ext cx="8813151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How: </a:t>
            </a:r>
            <a:r>
              <a:rPr lang="en-US" b="0" dirty="0"/>
              <a:t>Opening lots of TCP connections</a:t>
            </a:r>
            <a:endParaRPr lang="en-US" dirty="0"/>
          </a:p>
        </p:txBody>
      </p:sp>
      <p:sp>
        <p:nvSpPr>
          <p:cNvPr id="2" name="Sottotitolo 4">
            <a:extLst>
              <a:ext uri="{FF2B5EF4-FFF2-40B4-BE49-F238E27FC236}">
                <a16:creationId xmlns:a16="http://schemas.microsoft.com/office/drawing/2014/main" id="{FE501A94-738E-6049-3B47-B64C1BD8B1DF}"/>
              </a:ext>
            </a:extLst>
          </p:cNvPr>
          <p:cNvSpPr txBox="1">
            <a:spLocks/>
          </p:cNvSpPr>
          <p:nvPr/>
        </p:nvSpPr>
        <p:spPr>
          <a:xfrm>
            <a:off x="1081962" y="4046611"/>
            <a:ext cx="8813151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Trick: </a:t>
            </a:r>
            <a:r>
              <a:rPr lang="en-US" b="0" dirty="0"/>
              <a:t>Do not close TCP connections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624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078535" y="1221620"/>
            <a:ext cx="9556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</a:rPr>
              <a:t>DNS</a:t>
            </a:r>
            <a:r>
              <a:rPr lang="en" sz="4800" dirty="0">
                <a:solidFill>
                  <a:schemeClr val="accent3"/>
                </a:solidFill>
              </a:rPr>
              <a:t> Reflection </a:t>
            </a:r>
            <a:r>
              <a:rPr lang="en" sz="4800" dirty="0">
                <a:solidFill>
                  <a:schemeClr val="tx1"/>
                </a:solidFill>
              </a:rPr>
              <a:t>and</a:t>
            </a:r>
            <a:r>
              <a:rPr lang="en" sz="4800" dirty="0">
                <a:solidFill>
                  <a:schemeClr val="accent3"/>
                </a:solidFill>
              </a:rPr>
              <a:t> </a:t>
            </a:r>
            <a:r>
              <a:rPr lang="en" sz="4800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Amplification</a:t>
            </a:r>
            <a:endParaRPr sz="320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DDBA7A11-5B52-0490-B253-CDF84CFFB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0320" y="2030612"/>
            <a:ext cx="7794000" cy="717900"/>
          </a:xfrm>
        </p:spPr>
        <p:txBody>
          <a:bodyPr/>
          <a:lstStyle/>
          <a:p>
            <a:r>
              <a:rPr lang="en-US" sz="2400" dirty="0"/>
              <a:t>Specifics</a:t>
            </a:r>
          </a:p>
        </p:txBody>
      </p:sp>
      <p:sp>
        <p:nvSpPr>
          <p:cNvPr id="8" name="Sottotitolo 4">
            <a:extLst>
              <a:ext uri="{FF2B5EF4-FFF2-40B4-BE49-F238E27FC236}">
                <a16:creationId xmlns:a16="http://schemas.microsoft.com/office/drawing/2014/main" id="{F5FBD590-2AD0-651F-7E1C-659576E94810}"/>
              </a:ext>
            </a:extLst>
          </p:cNvPr>
          <p:cNvSpPr txBox="1">
            <a:spLocks/>
          </p:cNvSpPr>
          <p:nvPr/>
        </p:nvSpPr>
        <p:spPr>
          <a:xfrm>
            <a:off x="1000322" y="2947904"/>
            <a:ext cx="8372278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Goal: </a:t>
            </a:r>
            <a:r>
              <a:rPr lang="en-US" b="0" dirty="0"/>
              <a:t>Exhausting target’s bandwidth</a:t>
            </a:r>
            <a:endParaRPr lang="en-US" dirty="0"/>
          </a:p>
        </p:txBody>
      </p:sp>
      <p:sp>
        <p:nvSpPr>
          <p:cNvPr id="9" name="Sottotitolo 4">
            <a:extLst>
              <a:ext uri="{FF2B5EF4-FFF2-40B4-BE49-F238E27FC236}">
                <a16:creationId xmlns:a16="http://schemas.microsoft.com/office/drawing/2014/main" id="{28C0E11C-D0B0-907F-9740-16979CF0D955}"/>
              </a:ext>
            </a:extLst>
          </p:cNvPr>
          <p:cNvSpPr txBox="1">
            <a:spLocks/>
          </p:cNvSpPr>
          <p:nvPr/>
        </p:nvSpPr>
        <p:spPr>
          <a:xfrm>
            <a:off x="1000321" y="3557504"/>
            <a:ext cx="972755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How: </a:t>
            </a:r>
            <a:r>
              <a:rPr lang="en-US" b="0" dirty="0"/>
              <a:t>Reflecting and Amplifying queries on DNS recursive NS</a:t>
            </a:r>
            <a:endParaRPr lang="en-US" dirty="0"/>
          </a:p>
        </p:txBody>
      </p:sp>
      <p:sp>
        <p:nvSpPr>
          <p:cNvPr id="10" name="Sottotitolo 4">
            <a:extLst>
              <a:ext uri="{FF2B5EF4-FFF2-40B4-BE49-F238E27FC236}">
                <a16:creationId xmlns:a16="http://schemas.microsoft.com/office/drawing/2014/main" id="{29C1BCF8-4FB4-146D-9F70-F8121272E659}"/>
              </a:ext>
            </a:extLst>
          </p:cNvPr>
          <p:cNvSpPr txBox="1">
            <a:spLocks/>
          </p:cNvSpPr>
          <p:nvPr/>
        </p:nvSpPr>
        <p:spPr>
          <a:xfrm>
            <a:off x="1000319" y="4185839"/>
            <a:ext cx="972755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100"/>
              <a:buFont typeface="Roboto Mono"/>
              <a:buNone/>
              <a:defRPr sz="2100" b="1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r>
              <a:rPr lang="en-US" dirty="0"/>
              <a:t>Trick: </a:t>
            </a:r>
            <a:r>
              <a:rPr lang="en-US" b="0" dirty="0"/>
              <a:t>Spoofing IP (not difficult with UDP protocol) + ANY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B630AEC-1255-B3A4-9719-413B9CA58BA5}"/>
              </a:ext>
            </a:extLst>
          </p:cNvPr>
          <p:cNvSpPr txBox="1"/>
          <p:nvPr/>
        </p:nvSpPr>
        <p:spPr>
          <a:xfrm>
            <a:off x="1150724" y="4918465"/>
            <a:ext cx="61320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solidFill>
                  <a:schemeClr val="bg2"/>
                </a:solidFill>
                <a:latin typeface="Roboto Mono" pitchFamily="49" charset="0"/>
                <a:ea typeface="Roboto Mono" pitchFamily="49" charset="0"/>
              </a:rPr>
              <a:t>It is the Most used DNS-based DDoS attack</a:t>
            </a:r>
            <a:endParaRPr lang="en-US" sz="1800" u="sng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663007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4810589CC74B74C8B7E1854161A6674" ma:contentTypeVersion="13" ma:contentTypeDescription="Creare un nuovo documento." ma:contentTypeScope="" ma:versionID="4eb2f32668f8afd9e5294ccd37eb6a67">
  <xsd:schema xmlns:xsd="http://www.w3.org/2001/XMLSchema" xmlns:xs="http://www.w3.org/2001/XMLSchema" xmlns:p="http://schemas.microsoft.com/office/2006/metadata/properties" xmlns:ns3="c3ab20fa-e76c-446e-a00b-196a3ad77dae" xmlns:ns4="f118f4c6-d6e7-4e9a-9f70-97674d31cadf" targetNamespace="http://schemas.microsoft.com/office/2006/metadata/properties" ma:root="true" ma:fieldsID="9576c5b617f31cb8b208bdf71c26ad10" ns3:_="" ns4:_="">
    <xsd:import namespace="c3ab20fa-e76c-446e-a00b-196a3ad77dae"/>
    <xsd:import namespace="f118f4c6-d6e7-4e9a-9f70-97674d31cad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ab20fa-e76c-446e-a00b-196a3ad77d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18f4c6-d6e7-4e9a-9f70-97674d31cad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3ab20fa-e76c-446e-a00b-196a3ad77dae" xsi:nil="true"/>
  </documentManagement>
</p:properties>
</file>

<file path=customXml/itemProps1.xml><?xml version="1.0" encoding="utf-8"?>
<ds:datastoreItem xmlns:ds="http://schemas.openxmlformats.org/officeDocument/2006/customXml" ds:itemID="{D63BBF55-43EB-4998-B852-DA7B2EED4E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ab20fa-e76c-446e-a00b-196a3ad77dae"/>
    <ds:schemaRef ds:uri="f118f4c6-d6e7-4e9a-9f70-97674d31ca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CB84741-F706-468E-87AF-CB06C784C6B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405579-CFCE-4655-AFF9-83FA17AFCD16}">
  <ds:schemaRefs>
    <ds:schemaRef ds:uri="http://schemas.microsoft.com/office/2006/metadata/properties"/>
    <ds:schemaRef ds:uri="http://schemas.microsoft.com/office/infopath/2007/PartnerControls"/>
    <ds:schemaRef ds:uri="c3ab20fa-e76c-446e-a00b-196a3ad77da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1742</Words>
  <Application>Microsoft Office PowerPoint</Application>
  <PresentationFormat>Widescreen</PresentationFormat>
  <Paragraphs>207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Roboto Mono</vt:lpstr>
      <vt:lpstr>Arial</vt:lpstr>
      <vt:lpstr>Calibri</vt:lpstr>
      <vt:lpstr>Abril Fatface</vt:lpstr>
      <vt:lpstr>Roboto</vt:lpstr>
      <vt:lpstr>Aldrich</vt:lpstr>
      <vt:lpstr>SlidesMania</vt:lpstr>
      <vt:lpstr>From Ripples to Waves  DNS Reflection and Amplification Attack</vt:lpstr>
      <vt:lpstr>06</vt:lpstr>
      <vt:lpstr>DDoS Attack Types </vt:lpstr>
      <vt:lpstr>THERE IS PLENTY OF DDOS  ATTACK TYPES</vt:lpstr>
      <vt:lpstr>DID YOU KNOW?</vt:lpstr>
      <vt:lpstr>DNS Query Flood</vt:lpstr>
      <vt:lpstr>DNS Water Torture</vt:lpstr>
      <vt:lpstr>TCP Flood</vt:lpstr>
      <vt:lpstr>DNS Reflection and Amplification</vt:lpstr>
      <vt:lpstr>Experimental SETUP</vt:lpstr>
      <vt:lpstr>Why</vt:lpstr>
      <vt:lpstr>What</vt:lpstr>
      <vt:lpstr>Tools used</vt:lpstr>
      <vt:lpstr>PING</vt:lpstr>
      <vt:lpstr>DIG</vt:lpstr>
      <vt:lpstr>TOP</vt:lpstr>
      <vt:lpstr>Wireshark</vt:lpstr>
      <vt:lpstr>DNS server configuration</vt:lpstr>
      <vt:lpstr>The configuration</vt:lpstr>
      <vt:lpstr>Resurce Records</vt:lpstr>
      <vt:lpstr>Mechanisms for MITIGATION </vt:lpstr>
      <vt:lpstr>Proactive measures</vt:lpstr>
      <vt:lpstr>Proactive measures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DDoS Attack  DNS reflection and amplification</dc:title>
  <cp:lastModifiedBy>Davide Ligari</cp:lastModifiedBy>
  <cp:revision>10</cp:revision>
  <dcterms:modified xsi:type="dcterms:W3CDTF">2023-06-09T14:29:37Z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0x01010084810589CC74B74C8B7E1854161A6674</vt:lpwstr>
  </property>
</Properties>
</file>